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59" r:id="rId10"/>
    <p:sldId id="260" r:id="rId11"/>
    <p:sldId id="261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2"/>
  </p:normalViewPr>
  <p:slideViewPr>
    <p:cSldViewPr snapToGrid="0">
      <p:cViewPr varScale="1">
        <p:scale>
          <a:sx n="137" d="100"/>
          <a:sy n="137" d="100"/>
        </p:scale>
        <p:origin x="200" y="2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ccb5251a1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ccb5251a1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ccb5251a1e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ccb5251a1e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ccb5251a1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ccb5251a1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cb5251a1e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cb5251a1e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>
          <a:extLst>
            <a:ext uri="{FF2B5EF4-FFF2-40B4-BE49-F238E27FC236}">
              <a16:creationId xmlns:a16="http://schemas.microsoft.com/office/drawing/2014/main" id="{1855429E-D38D-B85B-FCF9-FE5B07872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cb5251a1e_0_3:notes">
            <a:extLst>
              <a:ext uri="{FF2B5EF4-FFF2-40B4-BE49-F238E27FC236}">
                <a16:creationId xmlns:a16="http://schemas.microsoft.com/office/drawing/2014/main" id="{3125CE83-A9AA-536D-417B-482EB134C2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cb5251a1e_0_3:notes">
            <a:extLst>
              <a:ext uri="{FF2B5EF4-FFF2-40B4-BE49-F238E27FC236}">
                <a16:creationId xmlns:a16="http://schemas.microsoft.com/office/drawing/2014/main" id="{191CD82F-5F51-50AF-41F4-272FD994E0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5591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>
          <a:extLst>
            <a:ext uri="{FF2B5EF4-FFF2-40B4-BE49-F238E27FC236}">
              <a16:creationId xmlns:a16="http://schemas.microsoft.com/office/drawing/2014/main" id="{3C30DFED-EA68-A738-7015-4FF91581F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cb5251a1e_0_3:notes">
            <a:extLst>
              <a:ext uri="{FF2B5EF4-FFF2-40B4-BE49-F238E27FC236}">
                <a16:creationId xmlns:a16="http://schemas.microsoft.com/office/drawing/2014/main" id="{26AE8C3F-272D-DB25-822C-0F9E123B19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cb5251a1e_0_3:notes">
            <a:extLst>
              <a:ext uri="{FF2B5EF4-FFF2-40B4-BE49-F238E27FC236}">
                <a16:creationId xmlns:a16="http://schemas.microsoft.com/office/drawing/2014/main" id="{29746064-7C3E-C9D2-914C-B927D05400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2695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>
          <a:extLst>
            <a:ext uri="{FF2B5EF4-FFF2-40B4-BE49-F238E27FC236}">
              <a16:creationId xmlns:a16="http://schemas.microsoft.com/office/drawing/2014/main" id="{30B4EEBE-2557-D870-9E26-7777F89AF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cb5251a1e_0_3:notes">
            <a:extLst>
              <a:ext uri="{FF2B5EF4-FFF2-40B4-BE49-F238E27FC236}">
                <a16:creationId xmlns:a16="http://schemas.microsoft.com/office/drawing/2014/main" id="{3BC97E4D-6D3E-59AF-62BA-570684EF60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cb5251a1e_0_3:notes">
            <a:extLst>
              <a:ext uri="{FF2B5EF4-FFF2-40B4-BE49-F238E27FC236}">
                <a16:creationId xmlns:a16="http://schemas.microsoft.com/office/drawing/2014/main" id="{78EF268B-DD2C-8575-E367-C395B51EDF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845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>
          <a:extLst>
            <a:ext uri="{FF2B5EF4-FFF2-40B4-BE49-F238E27FC236}">
              <a16:creationId xmlns:a16="http://schemas.microsoft.com/office/drawing/2014/main" id="{B770815B-BA18-AABC-E679-3ED79F762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cb5251a1e_0_3:notes">
            <a:extLst>
              <a:ext uri="{FF2B5EF4-FFF2-40B4-BE49-F238E27FC236}">
                <a16:creationId xmlns:a16="http://schemas.microsoft.com/office/drawing/2014/main" id="{2FE8B931-5A7C-5C3B-1594-90FC91FAB4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cb5251a1e_0_3:notes">
            <a:extLst>
              <a:ext uri="{FF2B5EF4-FFF2-40B4-BE49-F238E27FC236}">
                <a16:creationId xmlns:a16="http://schemas.microsoft.com/office/drawing/2014/main" id="{768C9FE4-3C2D-578F-770A-B54EB96005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6840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>
          <a:extLst>
            <a:ext uri="{FF2B5EF4-FFF2-40B4-BE49-F238E27FC236}">
              <a16:creationId xmlns:a16="http://schemas.microsoft.com/office/drawing/2014/main" id="{9EFD1315-178B-7F85-478A-72419A199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cb5251a1e_0_3:notes">
            <a:extLst>
              <a:ext uri="{FF2B5EF4-FFF2-40B4-BE49-F238E27FC236}">
                <a16:creationId xmlns:a16="http://schemas.microsoft.com/office/drawing/2014/main" id="{2EE614AA-E587-6518-EA08-788FFFEEC3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cb5251a1e_0_3:notes">
            <a:extLst>
              <a:ext uri="{FF2B5EF4-FFF2-40B4-BE49-F238E27FC236}">
                <a16:creationId xmlns:a16="http://schemas.microsoft.com/office/drawing/2014/main" id="{A12DF73E-0DA4-74B5-CA2D-E00A4897ED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5275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ccb5251a1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ccb5251a1e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Vide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emf"/><Relationship Id="rId4" Type="http://schemas.openxmlformats.org/officeDocument/2006/relationships/package" Target="../embeddings/Feuille_de_calcul_Microsoft_Excel.xls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228325" y="2397567"/>
            <a:ext cx="7023300" cy="80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 err="1">
                <a:solidFill>
                  <a:schemeClr val="tx2">
                    <a:lumMod val="50000"/>
                  </a:schemeClr>
                </a:solidFill>
              </a:rPr>
              <a:t>OMEP’s</a:t>
            </a:r>
            <a:r>
              <a:rPr lang="fr-FR" sz="2800" b="1" dirty="0">
                <a:solidFill>
                  <a:schemeClr val="tx2">
                    <a:lumMod val="50000"/>
                  </a:schemeClr>
                </a:solidFill>
              </a:rPr>
              <a:t> 2025 UNESCO Report: </a:t>
            </a:r>
            <a:br>
              <a:rPr lang="fr-FR" sz="28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fr-FR" sz="2800" b="1" dirty="0" err="1">
                <a:solidFill>
                  <a:schemeClr val="tx2">
                    <a:lumMod val="50000"/>
                  </a:schemeClr>
                </a:solidFill>
              </a:rPr>
              <a:t>Three</a:t>
            </a:r>
            <a:r>
              <a:rPr lang="fr-FR" sz="2800" b="1" dirty="0">
                <a:solidFill>
                  <a:schemeClr val="tx2">
                    <a:lumMod val="50000"/>
                  </a:schemeClr>
                </a:solidFill>
              </a:rPr>
              <a:t> Strategic Axes</a:t>
            </a:r>
            <a:b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Rapport OMEP-UNESCO 2025 : </a:t>
            </a:r>
            <a:b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Trois axes stratégiques</a:t>
            </a:r>
            <a:br>
              <a:rPr lang="fr-FR" sz="2800" b="1" dirty="0"/>
            </a:br>
            <a:r>
              <a:rPr lang="fr-FR" sz="2800" b="1" dirty="0">
                <a:solidFill>
                  <a:schemeClr val="accent4">
                    <a:lumMod val="75000"/>
                  </a:schemeClr>
                </a:solidFill>
              </a:rPr>
              <a:t>Informe OMEP-UNESCO 2025: </a:t>
            </a:r>
            <a:br>
              <a:rPr lang="fr-FR" sz="28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fr-FR" sz="2800" b="1" dirty="0" err="1">
                <a:solidFill>
                  <a:schemeClr val="accent4">
                    <a:lumMod val="75000"/>
                  </a:schemeClr>
                </a:solidFill>
              </a:rPr>
              <a:t>Tres</a:t>
            </a:r>
            <a:r>
              <a:rPr lang="fr-FR" sz="28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accent4">
                    <a:lumMod val="75000"/>
                  </a:schemeClr>
                </a:solidFill>
              </a:rPr>
              <a:t>ejes</a:t>
            </a:r>
            <a:r>
              <a:rPr lang="fr-FR" sz="28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accent4">
                    <a:lumMod val="75000"/>
                  </a:schemeClr>
                </a:solidFill>
              </a:rPr>
              <a:t>estratégicos</a:t>
            </a:r>
            <a:endParaRPr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754192" y="3674533"/>
            <a:ext cx="3817808" cy="6174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es" sz="2000" dirty="0">
                <a:solidFill>
                  <a:srgbClr val="999999"/>
                </a:solidFill>
              </a:rPr>
              <a:t>Gilles Pétreault</a:t>
            </a: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es" sz="2000" dirty="0">
                <a:solidFill>
                  <a:srgbClr val="999999"/>
                </a:solidFill>
              </a:rPr>
              <a:t>WAC 2026 - Poznan</a:t>
            </a:r>
            <a:endParaRPr sz="2000" dirty="0">
              <a:solidFill>
                <a:srgbClr val="99999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929100" y="1093644"/>
            <a:ext cx="7285800" cy="18466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lvl="0"/>
            <a:r>
              <a:rPr lang="fr-FR" b="1" dirty="0" err="1"/>
              <a:t>Thank</a:t>
            </a:r>
            <a:r>
              <a:rPr lang="fr-FR" b="1" dirty="0"/>
              <a:t> </a:t>
            </a:r>
            <a:r>
              <a:rPr lang="fr-FR" b="1" dirty="0" err="1"/>
              <a:t>you</a:t>
            </a:r>
            <a:r>
              <a:rPr lang="fr-FR" b="1" dirty="0"/>
              <a:t>!</a:t>
            </a:r>
            <a:r>
              <a:rPr lang="fr-FR" dirty="0"/>
              <a:t> </a:t>
            </a:r>
            <a:br>
              <a:rPr lang="fr-FR" dirty="0"/>
            </a:br>
            <a:r>
              <a:rPr lang="fr-FR" b="1" i="1" dirty="0">
                <a:solidFill>
                  <a:schemeClr val="accent1">
                    <a:lumMod val="75000"/>
                  </a:schemeClr>
                </a:solidFill>
              </a:rPr>
              <a:t>Merci !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br>
              <a:rPr lang="fr-FR" dirty="0"/>
            </a:br>
            <a:r>
              <a:rPr lang="fr-FR" b="1" i="1" dirty="0">
                <a:solidFill>
                  <a:schemeClr val="accent4">
                    <a:lumMod val="75000"/>
                  </a:schemeClr>
                </a:solidFill>
              </a:rPr>
              <a:t>¡Gracias!</a:t>
            </a:r>
            <a:endParaRPr sz="30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8" cy="5140822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618067" y="450150"/>
            <a:ext cx="8136466" cy="4020250"/>
          </a:xfrm>
          <a:prstGeom prst="rect">
            <a:avLst/>
          </a:prstGeom>
          <a:effectLst>
            <a:outerShdw blurRad="142875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000" dirty="0">
                <a:solidFill>
                  <a:srgbClr val="FFFFFF"/>
                </a:solidFill>
              </a:rPr>
              <a:t>How OMEP </a:t>
            </a:r>
            <a:r>
              <a:rPr lang="fr-FR" sz="3000" dirty="0" err="1">
                <a:solidFill>
                  <a:srgbClr val="FFFFFF"/>
                </a:solidFill>
              </a:rPr>
              <a:t>advanced</a:t>
            </a:r>
            <a:r>
              <a:rPr lang="fr-FR" sz="3000" dirty="0">
                <a:solidFill>
                  <a:srgbClr val="FFFFFF"/>
                </a:solidFill>
              </a:rPr>
              <a:t> </a:t>
            </a:r>
            <a:r>
              <a:rPr lang="fr-FR" sz="3000" dirty="0" err="1">
                <a:solidFill>
                  <a:srgbClr val="FFFFFF"/>
                </a:solidFill>
              </a:rPr>
              <a:t>early</a:t>
            </a:r>
            <a:r>
              <a:rPr lang="fr-FR" sz="3000" dirty="0">
                <a:solidFill>
                  <a:srgbClr val="FFFFFF"/>
                </a:solidFill>
              </a:rPr>
              <a:t> </a:t>
            </a:r>
            <a:r>
              <a:rPr lang="fr-FR" sz="3000" dirty="0" err="1">
                <a:solidFill>
                  <a:srgbClr val="FFFFFF"/>
                </a:solidFill>
              </a:rPr>
              <a:t>childhood</a:t>
            </a:r>
            <a:r>
              <a:rPr lang="fr-FR" sz="3000" dirty="0">
                <a:solidFill>
                  <a:srgbClr val="FFFFFF"/>
                </a:solidFill>
              </a:rPr>
              <a:t> </a:t>
            </a:r>
            <a:r>
              <a:rPr lang="fr-FR" sz="3000" dirty="0" err="1">
                <a:solidFill>
                  <a:srgbClr val="FFFFFF"/>
                </a:solidFill>
              </a:rPr>
              <a:t>education</a:t>
            </a:r>
            <a:r>
              <a:rPr lang="fr-FR" sz="3000" dirty="0">
                <a:solidFill>
                  <a:srgbClr val="FFFFFF"/>
                </a:solidFill>
              </a:rPr>
              <a:t> </a:t>
            </a:r>
            <a:r>
              <a:rPr lang="fr-FR" sz="3000" dirty="0" err="1">
                <a:solidFill>
                  <a:srgbClr val="FFFFFF"/>
                </a:solidFill>
              </a:rPr>
              <a:t>globally</a:t>
            </a:r>
            <a:r>
              <a:rPr lang="fr-FR" sz="3000" dirty="0">
                <a:solidFill>
                  <a:srgbClr val="FFFFFF"/>
                </a:solidFill>
              </a:rPr>
              <a:t> in 2025</a:t>
            </a:r>
            <a:br>
              <a:rPr lang="fr-FR" sz="3000" dirty="0">
                <a:solidFill>
                  <a:srgbClr val="FFFFFF"/>
                </a:solidFill>
              </a:rPr>
            </a:br>
            <a:br>
              <a:rPr lang="fr-FR" sz="3000" dirty="0">
                <a:solidFill>
                  <a:srgbClr val="FFFFFF"/>
                </a:solidFill>
              </a:rPr>
            </a:br>
            <a:r>
              <a:rPr lang="fr-FR" sz="3000" dirty="0">
                <a:solidFill>
                  <a:srgbClr val="FFFFFF"/>
                </a:solidFill>
              </a:rPr>
              <a:t>Comment l’OMEP a fait progresser l’éducation de la petite enfance en 2025</a:t>
            </a:r>
            <a:br>
              <a:rPr lang="fr-FR" sz="3000" dirty="0">
                <a:solidFill>
                  <a:srgbClr val="FFFFFF"/>
                </a:solidFill>
              </a:rPr>
            </a:br>
            <a:br>
              <a:rPr lang="fr-FR" sz="3000" dirty="0">
                <a:solidFill>
                  <a:srgbClr val="FFFFFF"/>
                </a:solidFill>
              </a:rPr>
            </a:br>
            <a:r>
              <a:rPr lang="fr-FR" sz="3000" dirty="0" err="1">
                <a:solidFill>
                  <a:srgbClr val="FFFFFF"/>
                </a:solidFill>
              </a:rPr>
              <a:t>Cómo</a:t>
            </a:r>
            <a:r>
              <a:rPr lang="fr-FR" sz="3000" dirty="0">
                <a:solidFill>
                  <a:srgbClr val="FFFFFF"/>
                </a:solidFill>
              </a:rPr>
              <a:t> OMEP </a:t>
            </a:r>
            <a:r>
              <a:rPr lang="fr-FR" sz="3000" dirty="0" err="1">
                <a:solidFill>
                  <a:srgbClr val="FFFFFF"/>
                </a:solidFill>
              </a:rPr>
              <a:t>avanzó</a:t>
            </a:r>
            <a:r>
              <a:rPr lang="fr-FR" sz="3000" dirty="0">
                <a:solidFill>
                  <a:srgbClr val="FFFFFF"/>
                </a:solidFill>
              </a:rPr>
              <a:t> la </a:t>
            </a:r>
            <a:r>
              <a:rPr lang="fr-FR" sz="3000" dirty="0" err="1">
                <a:solidFill>
                  <a:srgbClr val="FFFFFF"/>
                </a:solidFill>
              </a:rPr>
              <a:t>educación</a:t>
            </a:r>
            <a:r>
              <a:rPr lang="fr-FR" sz="3000" dirty="0">
                <a:solidFill>
                  <a:srgbClr val="FFFFFF"/>
                </a:solidFill>
              </a:rPr>
              <a:t> de la primera </a:t>
            </a:r>
            <a:r>
              <a:rPr lang="fr-FR" sz="3000" dirty="0" err="1">
                <a:solidFill>
                  <a:srgbClr val="FFFFFF"/>
                </a:solidFill>
              </a:rPr>
              <a:t>infancia</a:t>
            </a:r>
            <a:r>
              <a:rPr lang="fr-FR" sz="3000" dirty="0">
                <a:solidFill>
                  <a:srgbClr val="FFFFFF"/>
                </a:solidFill>
              </a:rPr>
              <a:t> a </a:t>
            </a:r>
            <a:r>
              <a:rPr lang="fr-FR" sz="3000" dirty="0" err="1">
                <a:solidFill>
                  <a:srgbClr val="FFFFFF"/>
                </a:solidFill>
              </a:rPr>
              <a:t>nivel</a:t>
            </a:r>
            <a:r>
              <a:rPr lang="fr-FR" sz="3000" dirty="0">
                <a:solidFill>
                  <a:srgbClr val="FFFFFF"/>
                </a:solidFill>
              </a:rPr>
              <a:t> </a:t>
            </a:r>
            <a:r>
              <a:rPr lang="fr-FR" sz="3000" dirty="0" err="1">
                <a:solidFill>
                  <a:srgbClr val="FFFFFF"/>
                </a:solidFill>
              </a:rPr>
              <a:t>mundial</a:t>
            </a:r>
            <a:r>
              <a:rPr lang="fr-FR" sz="3000" dirty="0">
                <a:solidFill>
                  <a:srgbClr val="FFFFFF"/>
                </a:solidFill>
              </a:rPr>
              <a:t> en 2025</a:t>
            </a:r>
            <a:endParaRPr sz="3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1159933" y="281229"/>
            <a:ext cx="649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s" dirty="0">
                <a:solidFill>
                  <a:schemeClr val="dk2"/>
                </a:solidFill>
              </a:rPr>
              <a:t>3 main areas / </a:t>
            </a:r>
            <a:r>
              <a:rPr lang="es" dirty="0">
                <a:solidFill>
                  <a:schemeClr val="accent1">
                    <a:lumMod val="75000"/>
                  </a:schemeClr>
                </a:solidFill>
              </a:rPr>
              <a:t>3 axes principaux </a:t>
            </a:r>
            <a:r>
              <a:rPr lang="es" dirty="0">
                <a:solidFill>
                  <a:schemeClr val="dk2"/>
                </a:solidFill>
              </a:rPr>
              <a:t>/ 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3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ejes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principales</a:t>
            </a:r>
            <a:endParaRPr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1081275" y="1152475"/>
            <a:ext cx="6498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311315-B124-A0E7-899B-7B9CADDE70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319518"/>
              </p:ext>
            </p:extLst>
          </p:nvPr>
        </p:nvGraphicFramePr>
        <p:xfrm>
          <a:off x="1257433" y="1176868"/>
          <a:ext cx="6142434" cy="3392007"/>
        </p:xfrm>
        <a:graphic>
          <a:graphicData uri="http://schemas.openxmlformats.org/drawingml/2006/table">
            <a:tbl>
              <a:tblPr/>
              <a:tblGrid>
                <a:gridCol w="1984213">
                  <a:extLst>
                    <a:ext uri="{9D8B030D-6E8A-4147-A177-3AD203B41FA5}">
                      <a16:colId xmlns:a16="http://schemas.microsoft.com/office/drawing/2014/main" val="4166189833"/>
                    </a:ext>
                  </a:extLst>
                </a:gridCol>
                <a:gridCol w="1673641">
                  <a:extLst>
                    <a:ext uri="{9D8B030D-6E8A-4147-A177-3AD203B41FA5}">
                      <a16:colId xmlns:a16="http://schemas.microsoft.com/office/drawing/2014/main" val="4202415930"/>
                    </a:ext>
                  </a:extLst>
                </a:gridCol>
                <a:gridCol w="2484580">
                  <a:extLst>
                    <a:ext uri="{9D8B030D-6E8A-4147-A177-3AD203B41FA5}">
                      <a16:colId xmlns:a16="http://schemas.microsoft.com/office/drawing/2014/main" val="3484298089"/>
                    </a:ext>
                  </a:extLst>
                </a:gridCol>
              </a:tblGrid>
              <a:tr h="56464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effectLst/>
                          <a:latin typeface="Apple Color Emoji" pitchFamily="2" charset="0"/>
                        </a:rPr>
                        <a:t>🎯</a:t>
                      </a:r>
                      <a:r>
                        <a:rPr lang="fr-FR" sz="18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 Axis 1</a:t>
                      </a:r>
                      <a:endParaRPr lang="fr-FR" sz="440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B3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Apple Color Emoji" pitchFamily="2" charset="0"/>
                        </a:rPr>
                        <a:t>🗳️</a:t>
                      </a:r>
                      <a:r>
                        <a:rPr lang="fr-FR" sz="18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 Axis 2</a:t>
                      </a:r>
                      <a:endParaRPr lang="fr-FR" sz="44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B3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effectLst/>
                          <a:latin typeface="Apple Color Emoji" pitchFamily="2" charset="0"/>
                        </a:rPr>
                        <a:t>🤝</a:t>
                      </a:r>
                      <a:r>
                        <a:rPr lang="fr-FR" sz="18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 Axis 3</a:t>
                      </a:r>
                      <a:endParaRPr lang="fr-FR" sz="440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B3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428351"/>
                  </a:ext>
                </a:extLst>
              </a:tr>
              <a:tr h="942455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800" b="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Expertise &amp; Training</a:t>
                      </a:r>
                      <a:endParaRPr lang="fr-FR" sz="4400" b="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800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Advocacy</a:t>
                      </a: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 &amp; Influence</a:t>
                      </a:r>
                      <a:endParaRPr lang="fr-FR" sz="44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800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Strengthening</a:t>
                      </a: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 </a:t>
                      </a:r>
                      <a:b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</a:b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Partnerships</a:t>
                      </a:r>
                      <a:endParaRPr lang="fr-FR" sz="44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7581219"/>
                  </a:ext>
                </a:extLst>
              </a:tr>
              <a:tr h="942455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Helvetica Neue" panose="02000503000000020004" pitchFamily="2" charset="0"/>
                        </a:rPr>
                        <a:t>Expertise et formation</a:t>
                      </a:r>
                      <a:endParaRPr lang="fr-FR" sz="44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Helvetica Neue" panose="02000503000000020004" pitchFamily="2" charset="0"/>
                        </a:rPr>
                        <a:t>Plaidoyer et influence</a:t>
                      </a:r>
                      <a:endParaRPr lang="fr-FR" sz="44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Helvetica Neue" panose="02000503000000020004" pitchFamily="2" charset="0"/>
                        </a:rPr>
                        <a:t>Renforcement des partenariats</a:t>
                      </a:r>
                      <a:endParaRPr lang="fr-FR" sz="44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922944"/>
                  </a:ext>
                </a:extLst>
              </a:tr>
              <a:tr h="942455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800" b="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Helvetica Neue" panose="02000503000000020004" pitchFamily="2" charset="0"/>
                        </a:rPr>
                        <a:t>Experiencia</a:t>
                      </a:r>
                      <a:r>
                        <a:rPr lang="fr-FR" sz="1800" b="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Helvetica Neue" panose="02000503000000020004" pitchFamily="2" charset="0"/>
                        </a:rPr>
                        <a:t> y </a:t>
                      </a:r>
                      <a:r>
                        <a:rPr lang="fr-FR" sz="1800" b="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Helvetica Neue" panose="02000503000000020004" pitchFamily="2" charset="0"/>
                        </a:rPr>
                        <a:t>formación</a:t>
                      </a:r>
                      <a:endParaRPr lang="fr-FR" sz="4400" b="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8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Helvetica Neue" panose="02000503000000020004" pitchFamily="2" charset="0"/>
                        </a:rPr>
                        <a:t>Abogacía</a:t>
                      </a:r>
                      <a:r>
                        <a:rPr lang="fr-FR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Helvetica Neue" panose="02000503000000020004" pitchFamily="2" charset="0"/>
                        </a:rPr>
                        <a:t> e </a:t>
                      </a:r>
                      <a:r>
                        <a:rPr lang="fr-FR" sz="18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Helvetica Neue" panose="02000503000000020004" pitchFamily="2" charset="0"/>
                        </a:rPr>
                        <a:t>influencia</a:t>
                      </a:r>
                      <a:endParaRPr lang="fr-FR" sz="44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8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Helvetica Neue" panose="02000503000000020004" pitchFamily="2" charset="0"/>
                        </a:rPr>
                        <a:t>Fortalecimiento</a:t>
                      </a:r>
                      <a:r>
                        <a:rPr lang="fr-FR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Helvetica Neue" panose="02000503000000020004" pitchFamily="2" charset="0"/>
                        </a:rPr>
                        <a:t> de </a:t>
                      </a:r>
                      <a:r>
                        <a:rPr lang="fr-FR" sz="18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Helvetica Neue" panose="02000503000000020004" pitchFamily="2" charset="0"/>
                        </a:rPr>
                        <a:t>asociaciones</a:t>
                      </a:r>
                      <a:endParaRPr lang="fr-FR" sz="44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312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>
          <a:extLst>
            <a:ext uri="{FF2B5EF4-FFF2-40B4-BE49-F238E27FC236}">
              <a16:creationId xmlns:a16="http://schemas.microsoft.com/office/drawing/2014/main" id="{0DBF5E5E-5DC4-A11E-830D-DD8AB069A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>
            <a:extLst>
              <a:ext uri="{FF2B5EF4-FFF2-40B4-BE49-F238E27FC236}">
                <a16:creationId xmlns:a16="http://schemas.microsoft.com/office/drawing/2014/main" id="{EC971510-2CF2-1FCF-9D21-18FE1B5F68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59933" y="281229"/>
            <a:ext cx="692573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" sz="1800" dirty="0">
                <a:solidFill>
                  <a:schemeClr val="dk2"/>
                </a:solidFill>
              </a:rPr>
              <a:t>🎯 </a:t>
            </a:r>
            <a:r>
              <a:rPr lang="fr-FR" sz="1800" dirty="0">
                <a:solidFill>
                  <a:schemeClr val="dk2"/>
                </a:solidFill>
              </a:rPr>
              <a:t>Axis 1: Expertise and Training – </a:t>
            </a:r>
            <a:r>
              <a:rPr lang="fr-FR" sz="1800" dirty="0" err="1">
                <a:solidFill>
                  <a:schemeClr val="dk2"/>
                </a:solidFill>
              </a:rPr>
              <a:t>Empowering</a:t>
            </a:r>
            <a:r>
              <a:rPr lang="fr-FR" sz="1800" dirty="0">
                <a:solidFill>
                  <a:schemeClr val="dk2"/>
                </a:solidFill>
              </a:rPr>
              <a:t> </a:t>
            </a:r>
            <a:r>
              <a:rPr lang="fr-FR" sz="1800" dirty="0" err="1">
                <a:solidFill>
                  <a:schemeClr val="dk2"/>
                </a:solidFill>
              </a:rPr>
              <a:t>Educators</a:t>
            </a:r>
            <a:br>
              <a:rPr lang="fr-FR" sz="1800" dirty="0">
                <a:solidFill>
                  <a:schemeClr val="dk2"/>
                </a:solidFill>
              </a:rPr>
            </a:br>
            <a:r>
              <a:rPr lang="es" sz="1800" dirty="0">
                <a:solidFill>
                  <a:schemeClr val="dk2"/>
                </a:solidFill>
              </a:rPr>
              <a:t>🎯 </a:t>
            </a:r>
            <a:r>
              <a:rPr lang="fr-FR" sz="1800" dirty="0">
                <a:solidFill>
                  <a:schemeClr val="accent1">
                    <a:lumMod val="75000"/>
                  </a:schemeClr>
                </a:solidFill>
              </a:rPr>
              <a:t>Axe 1 : Expertise et formation – Renforcer les capacités</a:t>
            </a:r>
            <a:br>
              <a:rPr lang="fr-FR" sz="1800" dirty="0">
                <a:solidFill>
                  <a:schemeClr val="dk2"/>
                </a:solidFill>
              </a:rPr>
            </a:br>
            <a:r>
              <a:rPr lang="es" sz="1800" dirty="0">
                <a:solidFill>
                  <a:schemeClr val="dk2"/>
                </a:solidFill>
              </a:rPr>
              <a:t>🎯 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Eje 1: </a:t>
            </a:r>
            <a:r>
              <a:rPr lang="fr-FR" sz="1800" dirty="0" err="1">
                <a:solidFill>
                  <a:schemeClr val="accent4">
                    <a:lumMod val="75000"/>
                  </a:schemeClr>
                </a:solidFill>
              </a:rPr>
              <a:t>Experiencia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 y </a:t>
            </a:r>
            <a:r>
              <a:rPr lang="fr-FR" sz="1800" dirty="0" err="1">
                <a:solidFill>
                  <a:schemeClr val="accent4">
                    <a:lumMod val="75000"/>
                  </a:schemeClr>
                </a:solidFill>
              </a:rPr>
              <a:t>formación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 – </a:t>
            </a:r>
            <a:r>
              <a:rPr lang="fr-FR" sz="1800" dirty="0" err="1">
                <a:solidFill>
                  <a:schemeClr val="accent4">
                    <a:lumMod val="75000"/>
                  </a:schemeClr>
                </a:solidFill>
              </a:rPr>
              <a:t>Capacitar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 a los </a:t>
            </a:r>
            <a:r>
              <a:rPr lang="fr-FR" sz="1800" dirty="0" err="1">
                <a:solidFill>
                  <a:schemeClr val="accent4">
                    <a:lumMod val="75000"/>
                  </a:schemeClr>
                </a:solidFill>
              </a:rPr>
              <a:t>educadores</a:t>
            </a:r>
            <a:endParaRPr sz="1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8" name="Google Shape;68;p15">
            <a:extLst>
              <a:ext uri="{FF2B5EF4-FFF2-40B4-BE49-F238E27FC236}">
                <a16:creationId xmlns:a16="http://schemas.microsoft.com/office/drawing/2014/main" id="{FD2875D4-924C-330A-E450-FA9DA8F534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59932" y="3654414"/>
            <a:ext cx="7653867" cy="13578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114300" lvl="0" indent="0">
              <a:buNone/>
            </a:pPr>
            <a:r>
              <a:rPr lang="fr-FR" dirty="0"/>
              <a:t>✅ </a:t>
            </a:r>
            <a:r>
              <a:rPr lang="fr-FR" b="1" dirty="0"/>
              <a:t>Bologna World </a:t>
            </a:r>
            <a:r>
              <a:rPr lang="fr-FR" b="1" dirty="0" err="1"/>
              <a:t>Assembly</a:t>
            </a:r>
            <a:r>
              <a:rPr lang="fr-FR" b="1" dirty="0"/>
              <a:t> (July 14–17)</a:t>
            </a:r>
            <a:r>
              <a:rPr lang="fr-FR" dirty="0"/>
              <a:t>: ECCE PATT </a:t>
            </a:r>
            <a:r>
              <a:rPr lang="fr-FR" dirty="0" err="1"/>
              <a:t>tool</a:t>
            </a:r>
            <a:r>
              <a:rPr lang="fr-FR" dirty="0"/>
              <a:t> + </a:t>
            </a:r>
            <a:r>
              <a:rPr lang="fr-FR" dirty="0" err="1"/>
              <a:t>systemic</a:t>
            </a:r>
            <a:r>
              <a:rPr lang="fr-FR" dirty="0"/>
              <a:t> call to action</a:t>
            </a:r>
            <a:br>
              <a:rPr lang="fr-FR" dirty="0"/>
            </a:br>
            <a:r>
              <a:rPr lang="fr-FR" i="1" dirty="0">
                <a:solidFill>
                  <a:schemeClr val="accent1">
                    <a:lumMod val="75000"/>
                  </a:schemeClr>
                </a:solidFill>
              </a:rPr>
              <a:t>Assemblée mondiale de Bologne : Outil ECCE PATT + appel à l’action systémique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FR" i="1" dirty="0" err="1">
                <a:solidFill>
                  <a:schemeClr val="accent1">
                    <a:lumMod val="75000"/>
                  </a:schemeClr>
                </a:solidFill>
              </a:rPr>
              <a:t>Asamblea</a:t>
            </a:r>
            <a:r>
              <a:rPr lang="fr-FR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Mundial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de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Bolonia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Herramienta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ECCE PATT +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llamado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a la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acción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sistémico</a:t>
            </a:r>
            <a:endParaRPr lang="fr-FR" i="1" dirty="0">
              <a:solidFill>
                <a:schemeClr val="accent4">
                  <a:lumMod val="75000"/>
                </a:schemeClr>
              </a:solidFill>
            </a:endParaRPr>
          </a:p>
          <a:p>
            <a:pPr marL="114300" lvl="0" indent="0">
              <a:buNone/>
            </a:pPr>
            <a:endParaRPr lang="fr-FR" dirty="0"/>
          </a:p>
          <a:p>
            <a:pPr marL="114300" lvl="0" indent="0">
              <a:buNone/>
            </a:pPr>
            <a:r>
              <a:rPr lang="fr-FR" dirty="0"/>
              <a:t>✅ </a:t>
            </a:r>
            <a:r>
              <a:rPr lang="fr-FR" b="1" dirty="0"/>
              <a:t>8 articles + 24 social media </a:t>
            </a:r>
            <a:r>
              <a:rPr lang="fr-FR" b="1" dirty="0" err="1"/>
              <a:t>posts</a:t>
            </a:r>
            <a:r>
              <a:rPr lang="fr-FR" dirty="0"/>
              <a:t> (FR/EN)</a:t>
            </a:r>
            <a:br>
              <a:rPr lang="fr-FR" dirty="0"/>
            </a:br>
            <a:r>
              <a:rPr lang="fr-FR" i="1" dirty="0">
                <a:solidFill>
                  <a:schemeClr val="accent1">
                    <a:lumMod val="75000"/>
                  </a:schemeClr>
                </a:solidFill>
              </a:rPr>
              <a:t>8 articles + 24 publications sur les réseaux sociaux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8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artículos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+ 24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publicaciones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en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redes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sociales</a:t>
            </a:r>
            <a:endParaRPr lang="fr-FR" dirty="0">
              <a:solidFill>
                <a:schemeClr val="accent4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9E38DF4-4F25-62FC-7302-89971357C1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623129"/>
              </p:ext>
            </p:extLst>
          </p:nvPr>
        </p:nvGraphicFramePr>
        <p:xfrm>
          <a:off x="1367234" y="1339081"/>
          <a:ext cx="7446566" cy="2315332"/>
        </p:xfrm>
        <a:graphic>
          <a:graphicData uri="http://schemas.openxmlformats.org/drawingml/2006/table">
            <a:tbl>
              <a:tblPr/>
              <a:tblGrid>
                <a:gridCol w="1951624">
                  <a:extLst>
                    <a:ext uri="{9D8B030D-6E8A-4147-A177-3AD203B41FA5}">
                      <a16:colId xmlns:a16="http://schemas.microsoft.com/office/drawing/2014/main" val="2661063159"/>
                    </a:ext>
                  </a:extLst>
                </a:gridCol>
                <a:gridCol w="1938942">
                  <a:extLst>
                    <a:ext uri="{9D8B030D-6E8A-4147-A177-3AD203B41FA5}">
                      <a16:colId xmlns:a16="http://schemas.microsoft.com/office/drawing/2014/main" val="1687496413"/>
                    </a:ext>
                  </a:extLst>
                </a:gridCol>
                <a:gridCol w="2023533">
                  <a:extLst>
                    <a:ext uri="{9D8B030D-6E8A-4147-A177-3AD203B41FA5}">
                      <a16:colId xmlns:a16="http://schemas.microsoft.com/office/drawing/2014/main" val="1924852961"/>
                    </a:ext>
                  </a:extLst>
                </a:gridCol>
                <a:gridCol w="1532467">
                  <a:extLst>
                    <a:ext uri="{9D8B030D-6E8A-4147-A177-3AD203B41FA5}">
                      <a16:colId xmlns:a16="http://schemas.microsoft.com/office/drawing/2014/main" val="2068133073"/>
                    </a:ext>
                  </a:extLst>
                </a:gridCol>
              </a:tblGrid>
              <a:tr h="352079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Objective</a:t>
                      </a:r>
                      <a:endParaRPr lang="fr-FR" sz="32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B3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Means</a:t>
                      </a:r>
                      <a:endParaRPr lang="fr-FR" sz="32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B3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br>
                        <a:rPr lang="fr-FR" sz="1600" dirty="0">
                          <a:effectLst/>
                          <a:latin typeface="Helvetica" pitchFamily="2" charset="0"/>
                        </a:rPr>
                      </a:br>
                      <a:endParaRPr lang="fr-FR" sz="1600" dirty="0">
                        <a:effectLst/>
                        <a:latin typeface="Helvetica" pitchFamily="2" charset="0"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B3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br>
                        <a:rPr lang="fr-FR" sz="1600" dirty="0">
                          <a:effectLst/>
                          <a:latin typeface="Helvetica" pitchFamily="2" charset="0"/>
                        </a:rPr>
                      </a:br>
                      <a:endParaRPr lang="fr-FR" sz="1600" dirty="0">
                        <a:effectLst/>
                        <a:latin typeface="Helvetica" pitchFamily="2" charset="0"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B3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309844"/>
                  </a:ext>
                </a:extLst>
              </a:tr>
              <a:tr h="51758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400" b="1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Strengthen</a:t>
                      </a: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 </a:t>
                      </a:r>
                      <a:r>
                        <a:rPr lang="fr-FR" sz="1400" b="1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capacities</a:t>
                      </a:r>
                      <a:endParaRPr lang="fr-FR" sz="36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Webinars (March 19, June 17, Sept 16)</a:t>
                      </a:r>
                      <a:endParaRPr lang="fr-FR" sz="14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Educators</a:t>
                      </a:r>
                      <a:endParaRPr lang="fr-FR" sz="1400" dirty="0">
                        <a:solidFill>
                          <a:srgbClr val="000000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Policymakers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, public</a:t>
                      </a:r>
                      <a:endParaRPr lang="fr-FR" sz="14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Empowered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professionals</a:t>
                      </a:r>
                      <a:endParaRPr lang="fr-FR" sz="36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7326884"/>
                  </a:ext>
                </a:extLst>
              </a:tr>
              <a:tr h="51758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Renforcer les capacités</a:t>
                      </a:r>
                      <a:endParaRPr lang="fr-FR" sz="36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Webinaires (19 mars, 17 juin, 16 sept)</a:t>
                      </a:r>
                      <a:endParaRPr lang="fr-FR" sz="14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Éducateurs</a:t>
                      </a:r>
                    </a:p>
                    <a:p>
                      <a:pPr marL="0" marR="0">
                        <a:buNone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Décideurs, grand public</a:t>
                      </a:r>
                      <a:endParaRPr lang="fr-FR" sz="14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Professionnels renforcés</a:t>
                      </a:r>
                      <a:endParaRPr lang="fr-FR" sz="36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9464837"/>
                  </a:ext>
                </a:extLst>
              </a:tr>
              <a:tr h="55873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400" b="1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Fortalecer</a:t>
                      </a: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 </a:t>
                      </a:r>
                      <a:r>
                        <a:rPr lang="fr-FR" sz="1400" b="1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capacidades</a:t>
                      </a:r>
                      <a:endParaRPr lang="fr-FR" sz="36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Seminarios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 web (19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marzo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, 17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junio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, 16 sept)</a:t>
                      </a:r>
                      <a:endParaRPr lang="fr-FR" sz="14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Educadores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, responsables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políticos</a:t>
                      </a:r>
                      <a:endParaRPr lang="fr-FR" sz="1400" dirty="0">
                        <a:solidFill>
                          <a:srgbClr val="000000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público</a:t>
                      </a:r>
                      <a:endParaRPr lang="fr-FR" sz="14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Profesionales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capacitados</a:t>
                      </a:r>
                      <a:endParaRPr lang="fr-FR" sz="36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0039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7117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>
          <a:extLst>
            <a:ext uri="{FF2B5EF4-FFF2-40B4-BE49-F238E27FC236}">
              <a16:creationId xmlns:a16="http://schemas.microsoft.com/office/drawing/2014/main" id="{B2190E5C-5AE3-9C2B-7B50-211A6314E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>
            <a:extLst>
              <a:ext uri="{FF2B5EF4-FFF2-40B4-BE49-F238E27FC236}">
                <a16:creationId xmlns:a16="http://schemas.microsoft.com/office/drawing/2014/main" id="{C5DB0687-9B20-52E5-82BF-8AD3710758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59933" y="281229"/>
            <a:ext cx="692573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" sz="1800" dirty="0">
                <a:solidFill>
                  <a:schemeClr val="dk2"/>
                </a:solidFill>
              </a:rPr>
              <a:t>🗳️ </a:t>
            </a:r>
            <a:r>
              <a:rPr lang="fr-FR" sz="1800" dirty="0">
                <a:solidFill>
                  <a:schemeClr val="dk2"/>
                </a:solidFill>
              </a:rPr>
              <a:t>Axis 2: </a:t>
            </a:r>
            <a:r>
              <a:rPr lang="fr-FR" sz="1800" dirty="0" err="1">
                <a:solidFill>
                  <a:schemeClr val="dk2"/>
                </a:solidFill>
              </a:rPr>
              <a:t>Advocacy</a:t>
            </a:r>
            <a:r>
              <a:rPr lang="fr-FR" sz="1800" dirty="0">
                <a:solidFill>
                  <a:schemeClr val="dk2"/>
                </a:solidFill>
              </a:rPr>
              <a:t> and </a:t>
            </a:r>
            <a:r>
              <a:rPr lang="fr-FR" sz="1800" dirty="0" err="1">
                <a:solidFill>
                  <a:schemeClr val="dk2"/>
                </a:solidFill>
              </a:rPr>
              <a:t>Political</a:t>
            </a:r>
            <a:r>
              <a:rPr lang="fr-FR" sz="1800" dirty="0">
                <a:solidFill>
                  <a:schemeClr val="dk2"/>
                </a:solidFill>
              </a:rPr>
              <a:t> Influence </a:t>
            </a:r>
            <a:br>
              <a:rPr lang="fr-FR" sz="1800" dirty="0">
                <a:solidFill>
                  <a:schemeClr val="dk2"/>
                </a:solidFill>
              </a:rPr>
            </a:br>
            <a:r>
              <a:rPr lang="es" sz="1800" dirty="0">
                <a:solidFill>
                  <a:schemeClr val="dk2"/>
                </a:solidFill>
              </a:rPr>
              <a:t>🗳️ </a:t>
            </a:r>
            <a:r>
              <a:rPr lang="fr-FR" sz="1800" dirty="0">
                <a:solidFill>
                  <a:schemeClr val="accent1">
                    <a:lumMod val="75000"/>
                  </a:schemeClr>
                </a:solidFill>
              </a:rPr>
              <a:t>Axe 2 : Plaidoyer et influence politique </a:t>
            </a:r>
            <a:br>
              <a:rPr lang="fr-FR" sz="1800" dirty="0">
                <a:solidFill>
                  <a:schemeClr val="dk2"/>
                </a:solidFill>
              </a:rPr>
            </a:br>
            <a:r>
              <a:rPr lang="es" sz="1800" dirty="0">
                <a:solidFill>
                  <a:schemeClr val="dk2"/>
                </a:solidFill>
              </a:rPr>
              <a:t>🗳️ 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Eje 2: </a:t>
            </a:r>
            <a:r>
              <a:rPr lang="fr-FR" sz="1800" dirty="0" err="1">
                <a:solidFill>
                  <a:schemeClr val="accent4">
                    <a:lumMod val="75000"/>
                  </a:schemeClr>
                </a:solidFill>
              </a:rPr>
              <a:t>Abogacía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 e </a:t>
            </a:r>
            <a:r>
              <a:rPr lang="fr-FR" sz="1800" dirty="0" err="1">
                <a:solidFill>
                  <a:schemeClr val="accent4">
                    <a:lumMod val="75000"/>
                  </a:schemeClr>
                </a:solidFill>
              </a:rPr>
              <a:t>influencia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1800" dirty="0" err="1">
                <a:solidFill>
                  <a:schemeClr val="accent4">
                    <a:lumMod val="75000"/>
                  </a:schemeClr>
                </a:solidFill>
              </a:rPr>
              <a:t>política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sz="1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8" name="Google Shape;68;p15">
            <a:extLst>
              <a:ext uri="{FF2B5EF4-FFF2-40B4-BE49-F238E27FC236}">
                <a16:creationId xmlns:a16="http://schemas.microsoft.com/office/drawing/2014/main" id="{D386EF62-B7BF-0738-C50F-5A9C24CF95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0600" y="3586480"/>
            <a:ext cx="8153400" cy="1557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114300" lvl="0" indent="0">
              <a:buNone/>
            </a:pPr>
            <a:r>
              <a:rPr lang="fr-FR" sz="1300" dirty="0"/>
              <a:t>✅ </a:t>
            </a:r>
            <a:r>
              <a:rPr lang="fr-FR" sz="1300" b="1" dirty="0"/>
              <a:t>UN Human </a:t>
            </a:r>
            <a:r>
              <a:rPr lang="fr-FR" sz="1300" b="1" dirty="0" err="1"/>
              <a:t>Rights</a:t>
            </a:r>
            <a:r>
              <a:rPr lang="fr-FR" sz="1300" b="1" dirty="0"/>
              <a:t> Council (Sept 1–3, </a:t>
            </a:r>
            <a:r>
              <a:rPr lang="fr-FR" sz="1300" b="1" dirty="0" err="1"/>
              <a:t>Dec</a:t>
            </a:r>
            <a:r>
              <a:rPr lang="fr-FR" sz="1300" b="1" dirty="0"/>
              <a:t> 12)</a:t>
            </a:r>
            <a:r>
              <a:rPr lang="fr-FR" sz="1300" dirty="0"/>
              <a:t>: Legal recognition of ECCE as a </a:t>
            </a:r>
            <a:r>
              <a:rPr lang="fr-FR" sz="1300" dirty="0" err="1"/>
              <a:t>human</a:t>
            </a:r>
            <a:r>
              <a:rPr lang="fr-FR" sz="1300" dirty="0"/>
              <a:t> right</a:t>
            </a:r>
            <a:br>
              <a:rPr lang="fr-FR" sz="1300" dirty="0"/>
            </a:br>
            <a:r>
              <a:rPr lang="fr-FR" sz="1300" i="1" dirty="0">
                <a:solidFill>
                  <a:schemeClr val="accent1">
                    <a:lumMod val="75000"/>
                  </a:schemeClr>
                </a:solidFill>
              </a:rPr>
              <a:t>Conseil des droits de l’homme (1-3 sept, 12 </a:t>
            </a:r>
            <a:r>
              <a:rPr lang="fr-FR" sz="1300" i="1" dirty="0" err="1">
                <a:solidFill>
                  <a:schemeClr val="accent1">
                    <a:lumMod val="75000"/>
                  </a:schemeClr>
                </a:solidFill>
              </a:rPr>
              <a:t>déc</a:t>
            </a:r>
            <a:r>
              <a:rPr lang="fr-FR" sz="1300" i="1" dirty="0">
                <a:solidFill>
                  <a:schemeClr val="accent1">
                    <a:lumMod val="75000"/>
                  </a:schemeClr>
                </a:solidFill>
              </a:rPr>
              <a:t>) : Reconnaissance juridique de l’EPPE comme droit humain</a:t>
            </a:r>
          </a:p>
          <a:p>
            <a:pPr marL="114300" lvl="0" indent="0">
              <a:buNone/>
            </a:pPr>
            <a:r>
              <a:rPr lang="fr-FR" sz="1300" i="1" dirty="0">
                <a:solidFill>
                  <a:schemeClr val="accent4">
                    <a:lumMod val="75000"/>
                  </a:schemeClr>
                </a:solidFill>
              </a:rPr>
              <a:t>Consejo de Derechos Humanos (1-3 sept, 12 </a:t>
            </a:r>
            <a:r>
              <a:rPr lang="fr-FR" sz="1300" i="1" dirty="0" err="1">
                <a:solidFill>
                  <a:schemeClr val="accent4">
                    <a:lumMod val="75000"/>
                  </a:schemeClr>
                </a:solidFill>
              </a:rPr>
              <a:t>dic</a:t>
            </a:r>
            <a:r>
              <a:rPr lang="fr-FR" sz="1300" i="1" dirty="0">
                <a:solidFill>
                  <a:schemeClr val="accent4">
                    <a:lumMod val="75000"/>
                  </a:schemeClr>
                </a:solidFill>
              </a:rPr>
              <a:t>): </a:t>
            </a:r>
            <a:r>
              <a:rPr lang="fr-FR" sz="1300" i="1" dirty="0" err="1">
                <a:solidFill>
                  <a:schemeClr val="accent4">
                    <a:lumMod val="75000"/>
                  </a:schemeClr>
                </a:solidFill>
              </a:rPr>
              <a:t>Reconocimiento</a:t>
            </a:r>
            <a:r>
              <a:rPr lang="fr-FR" sz="1300" i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1300" i="1" dirty="0" err="1">
                <a:solidFill>
                  <a:schemeClr val="accent4">
                    <a:lumMod val="75000"/>
                  </a:schemeClr>
                </a:solidFill>
              </a:rPr>
              <a:t>jurídico</a:t>
            </a:r>
            <a:r>
              <a:rPr lang="fr-FR" sz="1300" i="1" dirty="0">
                <a:solidFill>
                  <a:schemeClr val="accent4">
                    <a:lumMod val="75000"/>
                  </a:schemeClr>
                </a:solidFill>
              </a:rPr>
              <a:t> de la </a:t>
            </a:r>
            <a:r>
              <a:rPr lang="fr-FR" sz="1300" i="1" dirty="0" err="1">
                <a:solidFill>
                  <a:schemeClr val="accent4">
                    <a:lumMod val="75000"/>
                  </a:schemeClr>
                </a:solidFill>
              </a:rPr>
              <a:t>educación</a:t>
            </a:r>
            <a:r>
              <a:rPr lang="fr-FR" sz="1300" i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1300" i="1" dirty="0" err="1">
                <a:solidFill>
                  <a:schemeClr val="accent4">
                    <a:lumMod val="75000"/>
                  </a:schemeClr>
                </a:solidFill>
              </a:rPr>
              <a:t>temprana</a:t>
            </a:r>
            <a:r>
              <a:rPr lang="fr-FR" sz="1300" i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1300" i="1" dirty="0" err="1">
                <a:solidFill>
                  <a:schemeClr val="accent4">
                    <a:lumMod val="75000"/>
                  </a:schemeClr>
                </a:solidFill>
              </a:rPr>
              <a:t>como</a:t>
            </a:r>
            <a:r>
              <a:rPr lang="fr-FR" sz="1300" i="1" dirty="0">
                <a:solidFill>
                  <a:schemeClr val="accent4">
                    <a:lumMod val="75000"/>
                  </a:schemeClr>
                </a:solidFill>
              </a:rPr>
              <a:t> derecho humano</a:t>
            </a:r>
            <a:endParaRPr lang="fr-FR" sz="1300" dirty="0">
              <a:solidFill>
                <a:schemeClr val="accent4">
                  <a:lumMod val="75000"/>
                </a:schemeClr>
              </a:solidFill>
            </a:endParaRPr>
          </a:p>
          <a:p>
            <a:pPr marL="114300" lvl="0" indent="0">
              <a:buNone/>
            </a:pPr>
            <a:r>
              <a:rPr lang="fr-FR" sz="1300" dirty="0"/>
              <a:t>✅ </a:t>
            </a:r>
            <a:r>
              <a:rPr lang="fr-FR" sz="1300" b="1" dirty="0"/>
              <a:t>UNESCO General </a:t>
            </a:r>
            <a:r>
              <a:rPr lang="fr-FR" sz="1300" b="1" dirty="0" err="1"/>
              <a:t>Conference</a:t>
            </a:r>
            <a:r>
              <a:rPr lang="fr-FR" sz="1300" b="1" dirty="0"/>
              <a:t> (</a:t>
            </a:r>
            <a:r>
              <a:rPr lang="fr-FR" sz="1300" b="1" dirty="0" err="1"/>
              <a:t>Samarcand</a:t>
            </a:r>
            <a:r>
              <a:rPr lang="fr-FR" sz="1300" b="1" dirty="0"/>
              <a:t>, Oct 31–Nov 5)</a:t>
            </a:r>
            <a:r>
              <a:rPr lang="fr-FR" sz="1300" dirty="0"/>
              <a:t>: </a:t>
            </a:r>
            <a:r>
              <a:rPr lang="fr-FR" sz="1300" dirty="0" err="1"/>
              <a:t>Revision</a:t>
            </a:r>
            <a:r>
              <a:rPr lang="fr-FR" sz="1300" dirty="0"/>
              <a:t> of 1966 UNESCO/ILO </a:t>
            </a:r>
            <a:r>
              <a:rPr lang="fr-FR" sz="1300" dirty="0" err="1"/>
              <a:t>Recommendation</a:t>
            </a:r>
            <a:br>
              <a:rPr lang="fr-FR" sz="1300" dirty="0"/>
            </a:br>
            <a:r>
              <a:rPr lang="fr-FR" sz="1300" i="1" dirty="0">
                <a:solidFill>
                  <a:schemeClr val="accent1">
                    <a:lumMod val="75000"/>
                  </a:schemeClr>
                </a:solidFill>
              </a:rPr>
              <a:t>Conférence générale UNESCO (Samarcande) : Révision de la Recommandation UNESCO/OIT de 1966</a:t>
            </a:r>
          </a:p>
          <a:p>
            <a:pPr marL="114300" lvl="0" indent="0">
              <a:buNone/>
            </a:pPr>
            <a:r>
              <a:rPr lang="fr-FR" sz="1300" i="1" dirty="0" err="1">
                <a:solidFill>
                  <a:schemeClr val="accent4">
                    <a:lumMod val="75000"/>
                  </a:schemeClr>
                </a:solidFill>
              </a:rPr>
              <a:t>Conferencia</a:t>
            </a:r>
            <a:r>
              <a:rPr lang="fr-FR" sz="1300" i="1" dirty="0">
                <a:solidFill>
                  <a:schemeClr val="accent4">
                    <a:lumMod val="75000"/>
                  </a:schemeClr>
                </a:solidFill>
              </a:rPr>
              <a:t> General de la UNESCO (</a:t>
            </a:r>
            <a:r>
              <a:rPr lang="fr-FR" sz="1300" i="1" dirty="0" err="1">
                <a:solidFill>
                  <a:schemeClr val="accent4">
                    <a:lumMod val="75000"/>
                  </a:schemeClr>
                </a:solidFill>
              </a:rPr>
              <a:t>Samarcanda</a:t>
            </a:r>
            <a:r>
              <a:rPr lang="fr-FR" sz="1300" i="1" dirty="0">
                <a:solidFill>
                  <a:schemeClr val="accent4">
                    <a:lumMod val="75000"/>
                  </a:schemeClr>
                </a:solidFill>
              </a:rPr>
              <a:t>): </a:t>
            </a:r>
            <a:r>
              <a:rPr lang="fr-FR" sz="1300" i="1" dirty="0" err="1">
                <a:solidFill>
                  <a:schemeClr val="accent4">
                    <a:lumMod val="75000"/>
                  </a:schemeClr>
                </a:solidFill>
              </a:rPr>
              <a:t>Revisión</a:t>
            </a:r>
            <a:r>
              <a:rPr lang="fr-FR" sz="1300" i="1" dirty="0">
                <a:solidFill>
                  <a:schemeClr val="accent4">
                    <a:lumMod val="75000"/>
                  </a:schemeClr>
                </a:solidFill>
              </a:rPr>
              <a:t> de la </a:t>
            </a:r>
            <a:r>
              <a:rPr lang="fr-FR" sz="1300" i="1" dirty="0" err="1">
                <a:solidFill>
                  <a:schemeClr val="accent4">
                    <a:lumMod val="75000"/>
                  </a:schemeClr>
                </a:solidFill>
              </a:rPr>
              <a:t>Recomendación</a:t>
            </a:r>
            <a:r>
              <a:rPr lang="fr-FR" sz="1300" i="1" dirty="0">
                <a:solidFill>
                  <a:schemeClr val="accent4">
                    <a:lumMod val="75000"/>
                  </a:schemeClr>
                </a:solidFill>
              </a:rPr>
              <a:t> UNESCO/OIT de 1966</a:t>
            </a:r>
            <a:endParaRPr lang="fr-FR" sz="1300" dirty="0">
              <a:solidFill>
                <a:schemeClr val="accent4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2291158-914E-E1BE-57D6-F604BB0356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24302"/>
              </p:ext>
            </p:extLst>
          </p:nvPr>
        </p:nvGraphicFramePr>
        <p:xfrm>
          <a:off x="1278467" y="1270000"/>
          <a:ext cx="7721599" cy="2261810"/>
        </p:xfrm>
        <a:graphic>
          <a:graphicData uri="http://schemas.openxmlformats.org/drawingml/2006/table">
            <a:tbl>
              <a:tblPr/>
              <a:tblGrid>
                <a:gridCol w="2356218">
                  <a:extLst>
                    <a:ext uri="{9D8B030D-6E8A-4147-A177-3AD203B41FA5}">
                      <a16:colId xmlns:a16="http://schemas.microsoft.com/office/drawing/2014/main" val="303321933"/>
                    </a:ext>
                  </a:extLst>
                </a:gridCol>
                <a:gridCol w="1368113">
                  <a:extLst>
                    <a:ext uri="{9D8B030D-6E8A-4147-A177-3AD203B41FA5}">
                      <a16:colId xmlns:a16="http://schemas.microsoft.com/office/drawing/2014/main" val="935003019"/>
                    </a:ext>
                  </a:extLst>
                </a:gridCol>
                <a:gridCol w="1977443">
                  <a:extLst>
                    <a:ext uri="{9D8B030D-6E8A-4147-A177-3AD203B41FA5}">
                      <a16:colId xmlns:a16="http://schemas.microsoft.com/office/drawing/2014/main" val="991456958"/>
                    </a:ext>
                  </a:extLst>
                </a:gridCol>
                <a:gridCol w="2019825">
                  <a:extLst>
                    <a:ext uri="{9D8B030D-6E8A-4147-A177-3AD203B41FA5}">
                      <a16:colId xmlns:a16="http://schemas.microsoft.com/office/drawing/2014/main" val="3742246751"/>
                    </a:ext>
                  </a:extLst>
                </a:gridCol>
              </a:tblGrid>
              <a:tr h="459901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fr-FR" sz="105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Objective</a:t>
                      </a:r>
                      <a:endParaRPr lang="fr-FR" sz="1050" dirty="0">
                        <a:effectLst/>
                        <a:latin typeface="+mj-lt"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B3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fr-FR" sz="1050" b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Means</a:t>
                      </a:r>
                      <a:endParaRPr lang="fr-FR" sz="1050">
                        <a:effectLst/>
                        <a:latin typeface="+mj-lt"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B3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fr-FR" sz="105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Target</a:t>
                      </a:r>
                      <a:endParaRPr lang="fr-FR" sz="1050" dirty="0">
                        <a:effectLst/>
                        <a:latin typeface="+mj-lt"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B3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br>
                        <a:rPr lang="fr-FR" sz="1050" dirty="0">
                          <a:effectLst/>
                          <a:latin typeface="+mj-lt"/>
                        </a:rPr>
                      </a:br>
                      <a:r>
                        <a:rPr lang="fr-FR" sz="105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Impact</a:t>
                      </a:r>
                      <a:endParaRPr lang="fr-FR" sz="1050" dirty="0">
                        <a:effectLst/>
                        <a:latin typeface="+mj-lt"/>
                      </a:endParaRPr>
                    </a:p>
                    <a:p>
                      <a:pPr marL="0" marR="0" algn="ctr">
                        <a:buNone/>
                      </a:pPr>
                      <a:endParaRPr lang="fr-FR" sz="1050" dirty="0">
                        <a:effectLst/>
                        <a:latin typeface="+mj-lt"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B3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453994"/>
                  </a:ext>
                </a:extLst>
              </a:tr>
              <a:tr h="45990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050" b="1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Integrate</a:t>
                      </a:r>
                      <a:r>
                        <a:rPr lang="fr-FR" sz="105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ECCE in </a:t>
                      </a:r>
                      <a:r>
                        <a:rPr lang="fr-FR" sz="1050" b="1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frameworks</a:t>
                      </a:r>
                      <a:endParaRPr lang="fr-FR" sz="1050" dirty="0">
                        <a:effectLst/>
                        <a:latin typeface="+mj-lt"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050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Declarations</a:t>
                      </a: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(UN HRC</a:t>
                      </a:r>
                      <a:endParaRPr lang="fr-FR" sz="1050" dirty="0">
                        <a:effectLst/>
                        <a:latin typeface="+mj-lt"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UNESCO </a:t>
                      </a:r>
                      <a:r>
                        <a:rPr lang="fr-FR" sz="1050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Executive</a:t>
                      </a: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fr-FR" sz="1050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Board</a:t>
                      </a: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), </a:t>
                      </a:r>
                      <a:r>
                        <a:rPr lang="fr-FR" sz="1050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Member</a:t>
                      </a: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states</a:t>
                      </a:r>
                      <a:endParaRPr lang="fr-FR" sz="1050" dirty="0">
                        <a:effectLst/>
                        <a:latin typeface="+mj-lt"/>
                      </a:endParaRPr>
                    </a:p>
                    <a:p>
                      <a:pPr marL="0" marR="0">
                        <a:buNone/>
                      </a:pP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UNESCO, </a:t>
                      </a:r>
                      <a:r>
                        <a:rPr lang="fr-FR" sz="1050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NGOs</a:t>
                      </a:r>
                      <a:endParaRPr lang="fr-FR" sz="1050" dirty="0">
                        <a:effectLst/>
                        <a:latin typeface="+mj-lt"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05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ECCE as global priority</a:t>
                      </a:r>
                      <a:endParaRPr lang="fr-FR" sz="1050">
                        <a:effectLst/>
                        <a:latin typeface="+mj-lt"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221532"/>
                  </a:ext>
                </a:extLst>
              </a:tr>
              <a:tr h="45990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05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Intégrer l’EPPE dans les cadres</a:t>
                      </a:r>
                      <a:endParaRPr lang="fr-FR" sz="105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05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Déclarations (CDH ONU</a:t>
                      </a: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05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 Conseil exécutif UNESCO, États membres, UNESCO</a:t>
                      </a:r>
                    </a:p>
                    <a:p>
                      <a:pPr marL="0" marR="0">
                        <a:buNone/>
                      </a:pPr>
                      <a:r>
                        <a:rPr lang="fr-FR" sz="105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), ONG</a:t>
                      </a: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05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L’EPPE comme priorité mondiale</a:t>
                      </a: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925304"/>
                  </a:ext>
                </a:extLst>
              </a:tr>
              <a:tr h="59303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05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Integrar</a:t>
                      </a:r>
                      <a:r>
                        <a:rPr lang="fr-FR" sz="105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la </a:t>
                      </a:r>
                      <a:r>
                        <a:rPr lang="fr-FR" sz="105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educación</a:t>
                      </a:r>
                      <a:r>
                        <a:rPr lang="fr-FR" sz="105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fr-FR" sz="105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temprana</a:t>
                      </a:r>
                      <a:r>
                        <a:rPr lang="fr-FR" sz="105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en los </a:t>
                      </a:r>
                      <a:r>
                        <a:rPr lang="fr-FR" sz="105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marcos</a:t>
                      </a:r>
                      <a:endParaRPr lang="fr-FR" sz="105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05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Declaraciones</a:t>
                      </a:r>
                      <a:r>
                        <a:rPr lang="fr-FR" sz="105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(CDH ONU</a:t>
                      </a: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05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 Consejo </a:t>
                      </a:r>
                      <a:r>
                        <a:rPr lang="fr-FR" sz="105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Ejecutivo</a:t>
                      </a:r>
                      <a:r>
                        <a:rPr lang="fr-FR" sz="105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UNESCO), </a:t>
                      </a:r>
                      <a:r>
                        <a:rPr lang="fr-FR" sz="105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Estados</a:t>
                      </a:r>
                      <a:r>
                        <a:rPr lang="fr-FR" sz="105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fr-FR" sz="105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miembros</a:t>
                      </a:r>
                      <a:r>
                        <a:rPr lang="fr-FR" sz="105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, UNESCO, </a:t>
                      </a:r>
                      <a:r>
                        <a:rPr lang="fr-FR" sz="105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ONGs</a:t>
                      </a:r>
                      <a:endParaRPr lang="fr-FR" sz="105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fr-FR" sz="105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La </a:t>
                      </a:r>
                      <a:r>
                        <a:rPr lang="fr-FR" sz="105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educación</a:t>
                      </a:r>
                      <a:r>
                        <a:rPr lang="fr-FR" sz="105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fr-FR" sz="105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temprana</a:t>
                      </a:r>
                      <a:r>
                        <a:rPr lang="fr-FR" sz="105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fr-FR" sz="105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como</a:t>
                      </a:r>
                      <a:r>
                        <a:rPr lang="fr-FR" sz="105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fr-FR" sz="105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prioridad</a:t>
                      </a:r>
                      <a:r>
                        <a:rPr lang="fr-FR" sz="105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global</a:t>
                      </a: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5740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6740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>
          <a:extLst>
            <a:ext uri="{FF2B5EF4-FFF2-40B4-BE49-F238E27FC236}">
              <a16:creationId xmlns:a16="http://schemas.microsoft.com/office/drawing/2014/main" id="{1D53FA1F-784E-616D-B3F4-66E0A80AF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>
            <a:extLst>
              <a:ext uri="{FF2B5EF4-FFF2-40B4-BE49-F238E27FC236}">
                <a16:creationId xmlns:a16="http://schemas.microsoft.com/office/drawing/2014/main" id="{4C0C2390-3B67-33FF-2286-12B7DE200C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2216" y="128829"/>
            <a:ext cx="753956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" sz="1800" dirty="0">
                <a:solidFill>
                  <a:schemeClr val="dk2"/>
                </a:solidFill>
              </a:rPr>
              <a:t>🤝 </a:t>
            </a:r>
            <a:r>
              <a:rPr lang="fr-FR" sz="1800" dirty="0">
                <a:solidFill>
                  <a:schemeClr val="dk2"/>
                </a:solidFill>
              </a:rPr>
              <a:t>Axis 3: </a:t>
            </a:r>
            <a:r>
              <a:rPr lang="fr-FR" sz="1800" dirty="0" err="1">
                <a:solidFill>
                  <a:schemeClr val="dk2"/>
                </a:solidFill>
              </a:rPr>
              <a:t>Strengthening</a:t>
            </a:r>
            <a:r>
              <a:rPr lang="fr-FR" sz="1800" dirty="0">
                <a:solidFill>
                  <a:schemeClr val="dk2"/>
                </a:solidFill>
              </a:rPr>
              <a:t> Partnerships – </a:t>
            </a:r>
            <a:r>
              <a:rPr lang="fr-FR" sz="1800" dirty="0" err="1">
                <a:solidFill>
                  <a:schemeClr val="dk2"/>
                </a:solidFill>
              </a:rPr>
              <a:t>Amplifying</a:t>
            </a:r>
            <a:r>
              <a:rPr lang="fr-FR" sz="1800" dirty="0">
                <a:solidFill>
                  <a:schemeClr val="dk2"/>
                </a:solidFill>
              </a:rPr>
              <a:t> Our Impact</a:t>
            </a:r>
            <a:br>
              <a:rPr lang="fr-FR" sz="1800" dirty="0">
                <a:solidFill>
                  <a:schemeClr val="dk2"/>
                </a:solidFill>
              </a:rPr>
            </a:br>
            <a:r>
              <a:rPr lang="es" sz="1800" dirty="0">
                <a:solidFill>
                  <a:schemeClr val="dk2"/>
                </a:solidFill>
              </a:rPr>
              <a:t>🤝 </a:t>
            </a:r>
            <a:r>
              <a:rPr lang="fr-FR" sz="1800" dirty="0">
                <a:solidFill>
                  <a:schemeClr val="accent1">
                    <a:lumMod val="75000"/>
                  </a:schemeClr>
                </a:solidFill>
              </a:rPr>
              <a:t>Axe 3 : Renforcement des partenariats – Amplifier notre impact</a:t>
            </a:r>
            <a:br>
              <a:rPr lang="fr-FR" sz="1800" dirty="0">
                <a:solidFill>
                  <a:schemeClr val="dk2"/>
                </a:solidFill>
              </a:rPr>
            </a:br>
            <a:r>
              <a:rPr lang="es" sz="1800" dirty="0">
                <a:solidFill>
                  <a:schemeClr val="dk2"/>
                </a:solidFill>
              </a:rPr>
              <a:t>🤝 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Eje 3: </a:t>
            </a:r>
            <a:r>
              <a:rPr lang="fr-FR" sz="1800" dirty="0" err="1">
                <a:solidFill>
                  <a:schemeClr val="accent4">
                    <a:lumMod val="75000"/>
                  </a:schemeClr>
                </a:solidFill>
              </a:rPr>
              <a:t>Fortalecimiento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 de </a:t>
            </a:r>
            <a:r>
              <a:rPr lang="fr-FR" sz="1800" dirty="0" err="1">
                <a:solidFill>
                  <a:schemeClr val="accent4">
                    <a:lumMod val="75000"/>
                  </a:schemeClr>
                </a:solidFill>
              </a:rPr>
              <a:t>asociaciones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 – </a:t>
            </a:r>
            <a:r>
              <a:rPr lang="fr-FR" sz="1800" dirty="0" err="1">
                <a:solidFill>
                  <a:schemeClr val="accent4">
                    <a:lumMod val="75000"/>
                  </a:schemeClr>
                </a:solidFill>
              </a:rPr>
              <a:t>Ampliar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1800" dirty="0" err="1">
                <a:solidFill>
                  <a:schemeClr val="accent4">
                    <a:lumMod val="75000"/>
                  </a:schemeClr>
                </a:solidFill>
              </a:rPr>
              <a:t>nuestro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1800" dirty="0" err="1">
                <a:solidFill>
                  <a:schemeClr val="accent4">
                    <a:lumMod val="75000"/>
                  </a:schemeClr>
                </a:solidFill>
              </a:rPr>
              <a:t>impactos</a:t>
            </a:r>
            <a:endParaRPr sz="1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8" name="Google Shape;68;p15">
            <a:extLst>
              <a:ext uri="{FF2B5EF4-FFF2-40B4-BE49-F238E27FC236}">
                <a16:creationId xmlns:a16="http://schemas.microsoft.com/office/drawing/2014/main" id="{756AC121-36A9-6C6A-0238-64DB86B22B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82132" y="3445933"/>
            <a:ext cx="7958667" cy="15687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114300" lvl="0" indent="0">
              <a:buNone/>
            </a:pPr>
            <a:r>
              <a:rPr lang="fr-FR" dirty="0"/>
              <a:t>✅ </a:t>
            </a:r>
            <a:r>
              <a:rPr lang="fr-FR" b="1" dirty="0"/>
              <a:t>Webinars </a:t>
            </a:r>
            <a:r>
              <a:rPr lang="fr-FR" b="1" dirty="0" err="1"/>
              <a:t>with</a:t>
            </a:r>
            <a:r>
              <a:rPr lang="fr-FR" b="1" dirty="0"/>
              <a:t> UNESCO (March 19, June 17)</a:t>
            </a:r>
            <a:r>
              <a:rPr lang="fr-FR" dirty="0"/>
              <a:t>: </a:t>
            </a:r>
            <a:r>
              <a:rPr lang="fr-FR" i="1" dirty="0"/>
              <a:t>"</a:t>
            </a:r>
            <a:r>
              <a:rPr lang="fr-FR" i="1" dirty="0" err="1"/>
              <a:t>Strengthening</a:t>
            </a:r>
            <a:r>
              <a:rPr lang="fr-FR" i="1" dirty="0"/>
              <a:t> Local Engagement and International Partnerships for ECCE"</a:t>
            </a:r>
            <a:r>
              <a:rPr lang="fr-FR" dirty="0"/>
              <a:t> / </a:t>
            </a:r>
            <a:r>
              <a:rPr lang="fr-FR" i="1" dirty="0">
                <a:solidFill>
                  <a:schemeClr val="accent1">
                    <a:lumMod val="75000"/>
                  </a:schemeClr>
                </a:solidFill>
              </a:rPr>
              <a:t>Webinaires avec l’UNESCO : "Renforcer l’engagement local et les partenariats internationaux pour l’EPPE"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 /</a:t>
            </a:r>
            <a:r>
              <a:rPr lang="fr-FR" dirty="0"/>
              <a:t>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Seminarios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web con la UNESCO: "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Fortalecer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el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compromiso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local y las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asociaciones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internacionales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para la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educación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temprana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"</a:t>
            </a:r>
            <a:endParaRPr lang="fr-FR" dirty="0">
              <a:solidFill>
                <a:schemeClr val="accent4">
                  <a:lumMod val="75000"/>
                </a:schemeClr>
              </a:solidFill>
            </a:endParaRPr>
          </a:p>
          <a:p>
            <a:pPr marL="114300" lvl="0" indent="0">
              <a:buNone/>
            </a:pPr>
            <a:r>
              <a:rPr lang="fr-FR" dirty="0"/>
              <a:t>✅ </a:t>
            </a:r>
            <a:r>
              <a:rPr lang="fr-FR" b="1" dirty="0"/>
              <a:t>UNESCO </a:t>
            </a:r>
            <a:r>
              <a:rPr lang="fr-FR" b="1" dirty="0" err="1"/>
              <a:t>status</a:t>
            </a:r>
            <a:r>
              <a:rPr lang="fr-FR" b="1" dirty="0"/>
              <a:t> upgrade (Oct 15)</a:t>
            </a:r>
            <a:r>
              <a:rPr lang="fr-FR" dirty="0"/>
              <a:t>: From </a:t>
            </a:r>
            <a:r>
              <a:rPr lang="fr-FR" i="1" dirty="0"/>
              <a:t>consultative</a:t>
            </a:r>
            <a:r>
              <a:rPr lang="fr-FR" dirty="0"/>
              <a:t> to </a:t>
            </a:r>
            <a:r>
              <a:rPr lang="fr-FR" i="1" dirty="0" err="1"/>
              <a:t>associate</a:t>
            </a:r>
            <a:r>
              <a:rPr lang="fr-FR" dirty="0"/>
              <a:t> (</a:t>
            </a:r>
            <a:r>
              <a:rPr lang="fr-FR" dirty="0" err="1"/>
              <a:t>under</a:t>
            </a:r>
            <a:r>
              <a:rPr lang="fr-FR" dirty="0"/>
              <a:t> </a:t>
            </a:r>
            <a:r>
              <a:rPr lang="fr-FR" dirty="0" err="1"/>
              <a:t>review</a:t>
            </a:r>
            <a:r>
              <a:rPr lang="fr-FR" dirty="0"/>
              <a:t> for 225th </a:t>
            </a:r>
            <a:r>
              <a:rPr lang="fr-FR" dirty="0" err="1"/>
              <a:t>Executive</a:t>
            </a:r>
            <a:r>
              <a:rPr lang="fr-FR" dirty="0"/>
              <a:t> </a:t>
            </a:r>
            <a:r>
              <a:rPr lang="fr-FR" dirty="0" err="1"/>
              <a:t>Board</a:t>
            </a:r>
            <a:r>
              <a:rPr lang="fr-FR" dirty="0"/>
              <a:t>, </a:t>
            </a:r>
            <a:r>
              <a:rPr lang="fr-FR" dirty="0" err="1"/>
              <a:t>autumn</a:t>
            </a:r>
            <a:r>
              <a:rPr lang="fr-FR" dirty="0"/>
              <a:t> 2026)</a:t>
            </a:r>
            <a:br>
              <a:rPr lang="fr-FR" dirty="0"/>
            </a:br>
            <a:r>
              <a:rPr lang="fr-FR" i="1" dirty="0">
                <a:solidFill>
                  <a:schemeClr val="accent1">
                    <a:lumMod val="75000"/>
                  </a:schemeClr>
                </a:solidFill>
              </a:rPr>
              <a:t>Changement de statut UNESCO : De consultatif à associé (en examen pour la 225e session, automne 2026)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br>
              <a:rPr lang="fr-FR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Mejora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de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estatus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en la UNESCO: De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consultivo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a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asociado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(en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revisión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para la 225ª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sesión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fr-FR" i="1" dirty="0" err="1">
                <a:solidFill>
                  <a:schemeClr val="accent4">
                    <a:lumMod val="75000"/>
                  </a:schemeClr>
                </a:solidFill>
              </a:rPr>
              <a:t>otoño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 2026)</a:t>
            </a:r>
            <a:endParaRPr lang="fr-FR" dirty="0">
              <a:solidFill>
                <a:schemeClr val="accent4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DB07DCA8-A5A4-ADC6-8B38-99F3CF9C87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5591227"/>
              </p:ext>
            </p:extLst>
          </p:nvPr>
        </p:nvGraphicFramePr>
        <p:xfrm>
          <a:off x="984250" y="1057275"/>
          <a:ext cx="7797800" cy="234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euille de calcul" r:id="rId4" imgW="6540500" imgH="2222500" progId="Excel.Sheet.12">
                  <p:embed/>
                </p:oleObj>
              </mc:Choice>
              <mc:Fallback>
                <p:oleObj name="Feuille de calcul" r:id="rId4" imgW="6540500" imgH="22225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4250" y="1057275"/>
                        <a:ext cx="7797800" cy="2347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2397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>
          <a:extLst>
            <a:ext uri="{FF2B5EF4-FFF2-40B4-BE49-F238E27FC236}">
              <a16:creationId xmlns:a16="http://schemas.microsoft.com/office/drawing/2014/main" id="{4F3F7A11-059F-3308-F32D-3F90CC4BD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>
            <a:extLst>
              <a:ext uri="{FF2B5EF4-FFF2-40B4-BE49-F238E27FC236}">
                <a16:creationId xmlns:a16="http://schemas.microsoft.com/office/drawing/2014/main" id="{EA19E106-CE96-4975-F4FD-BDED796544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59933" y="281229"/>
            <a:ext cx="692573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" sz="1800" dirty="0">
                <a:solidFill>
                  <a:schemeClr val="dk2"/>
                </a:solidFill>
              </a:rPr>
              <a:t>🚀 2025: </a:t>
            </a:r>
            <a:r>
              <a:rPr lang="fr-FR" sz="1800" dirty="0">
                <a:solidFill>
                  <a:schemeClr val="dk2"/>
                </a:solidFill>
              </a:rPr>
              <a:t>A Transformative </a:t>
            </a:r>
            <a:r>
              <a:rPr lang="fr-FR" sz="1800" dirty="0" err="1">
                <a:solidFill>
                  <a:schemeClr val="dk2"/>
                </a:solidFill>
              </a:rPr>
              <a:t>Year</a:t>
            </a:r>
            <a:r>
              <a:rPr lang="fr-FR" sz="1800" dirty="0">
                <a:solidFill>
                  <a:schemeClr val="dk2"/>
                </a:solidFill>
              </a:rPr>
              <a:t> – The Road </a:t>
            </a:r>
            <a:r>
              <a:rPr lang="fr-FR" sz="1800" dirty="0" err="1">
                <a:solidFill>
                  <a:schemeClr val="dk2"/>
                </a:solidFill>
              </a:rPr>
              <a:t>Ahead</a:t>
            </a:r>
            <a:br>
              <a:rPr lang="fr-FR" sz="1800" dirty="0">
                <a:solidFill>
                  <a:schemeClr val="dk2"/>
                </a:solidFill>
              </a:rPr>
            </a:br>
            <a:r>
              <a:rPr lang="es" sz="1800" dirty="0">
                <a:solidFill>
                  <a:schemeClr val="dk2"/>
                </a:solidFill>
              </a:rPr>
              <a:t>🚀 </a:t>
            </a:r>
            <a:r>
              <a:rPr lang="fr-FR" sz="1800" dirty="0">
                <a:solidFill>
                  <a:schemeClr val="accent1">
                    <a:lumMod val="75000"/>
                  </a:schemeClr>
                </a:solidFill>
              </a:rPr>
              <a:t>2025 : Une année de transformation – Perspectives 2026</a:t>
            </a:r>
            <a:br>
              <a:rPr lang="fr-FR" sz="1800" dirty="0">
                <a:solidFill>
                  <a:schemeClr val="dk2"/>
                </a:solidFill>
              </a:rPr>
            </a:br>
            <a:r>
              <a:rPr lang="es" sz="1800" dirty="0">
                <a:solidFill>
                  <a:schemeClr val="dk2"/>
                </a:solidFill>
              </a:rPr>
              <a:t>🚀 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2025: Un </a:t>
            </a:r>
            <a:r>
              <a:rPr lang="fr-FR" sz="1800" dirty="0" err="1">
                <a:solidFill>
                  <a:schemeClr val="accent4">
                    <a:lumMod val="75000"/>
                  </a:schemeClr>
                </a:solidFill>
              </a:rPr>
              <a:t>año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 de </a:t>
            </a:r>
            <a:r>
              <a:rPr lang="fr-FR" sz="1800" dirty="0" err="1">
                <a:solidFill>
                  <a:schemeClr val="accent4">
                    <a:lumMod val="75000"/>
                  </a:schemeClr>
                </a:solidFill>
              </a:rPr>
              <a:t>transformación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 – El </a:t>
            </a:r>
            <a:r>
              <a:rPr lang="fr-FR" sz="1800" dirty="0" err="1">
                <a:solidFill>
                  <a:schemeClr val="accent4">
                    <a:lumMod val="75000"/>
                  </a:schemeClr>
                </a:solidFill>
              </a:rPr>
              <a:t>camino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1800" dirty="0" err="1">
                <a:solidFill>
                  <a:schemeClr val="accent4">
                    <a:lumMod val="75000"/>
                  </a:schemeClr>
                </a:solidFill>
              </a:rPr>
              <a:t>hacia</a:t>
            </a:r>
            <a:r>
              <a:rPr lang="fr-FR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1800" dirty="0" err="1">
                <a:solidFill>
                  <a:schemeClr val="accent4">
                    <a:lumMod val="75000"/>
                  </a:schemeClr>
                </a:solidFill>
              </a:rPr>
              <a:t>adelante</a:t>
            </a:r>
            <a:endParaRPr sz="1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8" name="Google Shape;68;p15">
            <a:extLst>
              <a:ext uri="{FF2B5EF4-FFF2-40B4-BE49-F238E27FC236}">
                <a16:creationId xmlns:a16="http://schemas.microsoft.com/office/drawing/2014/main" id="{94780E7A-C611-97AA-2E4E-5B366ADA84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32932" y="1469987"/>
            <a:ext cx="2341034" cy="31730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>
              <a:spcAft>
                <a:spcPts val="1200"/>
              </a:spcAft>
              <a:buNone/>
            </a:pPr>
            <a:r>
              <a:rPr lang="fr-FR" dirty="0"/>
              <a:t>2025 </a:t>
            </a:r>
            <a:r>
              <a:rPr lang="fr-FR" dirty="0" err="1"/>
              <a:t>was</a:t>
            </a:r>
            <a:r>
              <a:rPr lang="fr-FR" dirty="0"/>
              <a:t> an </a:t>
            </a:r>
            <a:r>
              <a:rPr lang="fr-FR" b="1" dirty="0"/>
              <a:t>important </a:t>
            </a:r>
            <a:r>
              <a:rPr lang="fr-FR" b="1" dirty="0" err="1"/>
              <a:t>year</a:t>
            </a:r>
            <a:r>
              <a:rPr lang="fr-FR" b="1" dirty="0"/>
              <a:t>.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participated</a:t>
            </a:r>
            <a:r>
              <a:rPr lang="fr-FR" dirty="0"/>
              <a:t> in</a:t>
            </a:r>
            <a:br>
              <a:rPr lang="fr-FR" dirty="0"/>
            </a:br>
            <a:r>
              <a:rPr lang="fr-FR" dirty="0"/>
              <a:t>✅ </a:t>
            </a:r>
            <a:r>
              <a:rPr lang="fr-FR" b="1" dirty="0" err="1"/>
              <a:t>Empowering</a:t>
            </a:r>
            <a:r>
              <a:rPr lang="fr-FR" b="1" dirty="0"/>
              <a:t> </a:t>
            </a:r>
            <a:r>
              <a:rPr lang="fr-FR" b="1" dirty="0" err="1"/>
              <a:t>educators</a:t>
            </a:r>
            <a:r>
              <a:rPr lang="fr-FR" dirty="0"/>
              <a:t> </a:t>
            </a:r>
            <a:r>
              <a:rPr lang="fr-FR" dirty="0" err="1"/>
              <a:t>with</a:t>
            </a:r>
            <a:r>
              <a:rPr lang="fr-FR" dirty="0"/>
              <a:t> expertise and training,</a:t>
            </a:r>
            <a:br>
              <a:rPr lang="fr-FR" dirty="0"/>
            </a:br>
            <a:r>
              <a:rPr lang="fr-FR" dirty="0"/>
              <a:t>✅ </a:t>
            </a:r>
            <a:r>
              <a:rPr lang="fr-FR" b="1" dirty="0" err="1"/>
              <a:t>Shaping</a:t>
            </a:r>
            <a:r>
              <a:rPr lang="fr-FR" b="1" dirty="0"/>
              <a:t> global </a:t>
            </a:r>
            <a:r>
              <a:rPr lang="fr-FR" b="1" dirty="0" err="1"/>
              <a:t>policies</a:t>
            </a:r>
            <a:r>
              <a:rPr lang="fr-FR" dirty="0"/>
              <a:t> </a:t>
            </a:r>
            <a:r>
              <a:rPr lang="fr-FR" dirty="0" err="1"/>
              <a:t>through</a:t>
            </a:r>
            <a:r>
              <a:rPr lang="fr-FR" dirty="0"/>
              <a:t> high-</a:t>
            </a:r>
            <a:r>
              <a:rPr lang="fr-FR" dirty="0" err="1"/>
              <a:t>level</a:t>
            </a:r>
            <a:r>
              <a:rPr lang="fr-FR" dirty="0"/>
              <a:t> </a:t>
            </a:r>
            <a:r>
              <a:rPr lang="fr-FR" dirty="0" err="1"/>
              <a:t>advocacy</a:t>
            </a:r>
            <a:br>
              <a:rPr lang="fr-FR" dirty="0"/>
            </a:br>
            <a:r>
              <a:rPr lang="fr-FR" dirty="0"/>
              <a:t>✅ </a:t>
            </a:r>
            <a:r>
              <a:rPr lang="fr-FR" b="1" dirty="0" err="1"/>
              <a:t>Strengthening</a:t>
            </a:r>
            <a:r>
              <a:rPr lang="fr-FR" b="1" dirty="0"/>
              <a:t> partnerships</a:t>
            </a:r>
            <a:r>
              <a:rPr lang="fr-FR" dirty="0"/>
              <a:t> </a:t>
            </a:r>
            <a:r>
              <a:rPr lang="fr-FR" dirty="0" err="1"/>
              <a:t>with</a:t>
            </a:r>
            <a:r>
              <a:rPr lang="fr-FR" dirty="0"/>
              <a:t> UNESCO and the UN system.</a:t>
            </a:r>
            <a:endParaRPr lang="fr-FR" dirty="0">
              <a:solidFill>
                <a:schemeClr val="dk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B592289-7376-E19A-7C1F-68626642B132}"/>
              </a:ext>
            </a:extLst>
          </p:cNvPr>
          <p:cNvSpPr txBox="1"/>
          <p:nvPr/>
        </p:nvSpPr>
        <p:spPr>
          <a:xfrm>
            <a:off x="3484033" y="1534508"/>
            <a:ext cx="267123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2025 a été une 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année importante. 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Nous contribué à :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✅ 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renforcer des compétences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grâce à notre expertise et à des formations,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✅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élaborer des politiques mondiales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 par le biais d'actions de plaidoyer de haut niveau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✅ 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consolider nos partenariats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 avec l'UNESCO et le système des Nations unies.</a:t>
            </a:r>
          </a:p>
          <a:p>
            <a:endParaRPr lang="en-GB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A666BEB-1078-423B-5F9E-A70EF162D60E}"/>
              </a:ext>
            </a:extLst>
          </p:cNvPr>
          <p:cNvSpPr txBox="1"/>
          <p:nvPr/>
        </p:nvSpPr>
        <p:spPr>
          <a:xfrm>
            <a:off x="6265333" y="1469987"/>
            <a:ext cx="26712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El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año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2025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fue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un 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año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importante. 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Hemos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contribuido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a:</a:t>
            </a:r>
          </a:p>
          <a:p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✅ 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reforzar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las 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competencias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 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gracias a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nuestra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experiencia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y a las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acciones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de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formación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,</a:t>
            </a:r>
          </a:p>
          <a:p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✅ 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elaborar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políticas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globales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 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mediante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acciones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de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promoción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de alto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nivel</a:t>
            </a:r>
            <a:endParaRPr lang="fr-FR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✅ 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consolidar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nuestras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alianzas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 con la UNESCO y el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sistema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de las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Naciones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Unidas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074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>
          <a:extLst>
            <a:ext uri="{FF2B5EF4-FFF2-40B4-BE49-F238E27FC236}">
              <a16:creationId xmlns:a16="http://schemas.microsoft.com/office/drawing/2014/main" id="{777268C5-4A1B-FAA9-528C-13B69F6D8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>
            <a:extLst>
              <a:ext uri="{FF2B5EF4-FFF2-40B4-BE49-F238E27FC236}">
                <a16:creationId xmlns:a16="http://schemas.microsoft.com/office/drawing/2014/main" id="{4632D0CA-1E40-8AF5-E56C-54120DF114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59933" y="281229"/>
            <a:ext cx="6925734" cy="8606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-FR" sz="2000" b="1" dirty="0"/>
              <a:t>📌</a:t>
            </a:r>
            <a:r>
              <a:rPr lang="es" sz="2000" dirty="0">
                <a:solidFill>
                  <a:schemeClr val="dk2"/>
                </a:solidFill>
              </a:rPr>
              <a:t> </a:t>
            </a:r>
            <a:r>
              <a:rPr lang="fr-FR" sz="2000" dirty="0">
                <a:solidFill>
                  <a:schemeClr val="dk2"/>
                </a:solidFill>
              </a:rPr>
              <a:t>To continue in 2026 / </a:t>
            </a:r>
            <a:r>
              <a:rPr lang="fr-FR" sz="2000" b="1" dirty="0"/>
              <a:t>📌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 Poursuivre en 2026</a:t>
            </a:r>
            <a:r>
              <a:rPr lang="fr-FR" sz="2000" dirty="0">
                <a:solidFill>
                  <a:schemeClr val="dk2"/>
                </a:solidFill>
              </a:rPr>
              <a:t> /</a:t>
            </a:r>
            <a:br>
              <a:rPr lang="fr-FR" sz="2000" dirty="0">
                <a:solidFill>
                  <a:schemeClr val="dk2"/>
                </a:solidFill>
              </a:rPr>
            </a:br>
            <a:r>
              <a:rPr lang="fr-FR" sz="2000" b="1" dirty="0"/>
              <a:t>📌</a:t>
            </a:r>
            <a:r>
              <a:rPr lang="es" sz="2000" dirty="0">
                <a:solidFill>
                  <a:schemeClr val="dk2"/>
                </a:solidFill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</a:rPr>
              <a:t>Continuar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</a:rPr>
              <a:t> en 2026</a:t>
            </a:r>
            <a:endParaRPr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8" name="Google Shape;68;p15">
            <a:extLst>
              <a:ext uri="{FF2B5EF4-FFF2-40B4-BE49-F238E27FC236}">
                <a16:creationId xmlns:a16="http://schemas.microsoft.com/office/drawing/2014/main" id="{7FD1AD6A-5B7E-9E3B-3775-7D13287B47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7891" y="1310326"/>
            <a:ext cx="2588880" cy="34786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114300" lvl="0" indent="0">
              <a:buNone/>
            </a:pPr>
            <a:r>
              <a:rPr lang="fr-FR" dirty="0"/>
              <a:t>🌍 </a:t>
            </a:r>
            <a:r>
              <a:rPr lang="fr-FR" b="1" dirty="0"/>
              <a:t>Continue </a:t>
            </a:r>
            <a:r>
              <a:rPr lang="fr-FR" b="1" dirty="0" err="1"/>
              <a:t>our</a:t>
            </a:r>
            <a:r>
              <a:rPr lang="fr-FR" b="1" dirty="0"/>
              <a:t> engagement</a:t>
            </a:r>
            <a:r>
              <a:rPr lang="fr-FR" dirty="0"/>
              <a:t> </a:t>
            </a:r>
            <a:r>
              <a:rPr lang="fr-FR" dirty="0" err="1"/>
              <a:t>through</a:t>
            </a:r>
            <a:r>
              <a:rPr lang="fr-FR" dirty="0"/>
              <a:t> webinars and international </a:t>
            </a:r>
            <a:r>
              <a:rPr lang="fr-FR" dirty="0" err="1"/>
              <a:t>days</a:t>
            </a:r>
            <a:r>
              <a:rPr lang="fr-FR" dirty="0"/>
              <a:t>,</a:t>
            </a:r>
          </a:p>
          <a:p>
            <a:pPr marL="114300" lvl="0" indent="0">
              <a:buNone/>
            </a:pPr>
            <a:endParaRPr lang="fr-FR" dirty="0"/>
          </a:p>
          <a:p>
            <a:pPr marL="114300" lvl="0" indent="0">
              <a:buNone/>
            </a:pPr>
            <a:r>
              <a:rPr lang="fr-FR" dirty="0"/>
              <a:t>🌍 </a:t>
            </a:r>
            <a:r>
              <a:rPr lang="fr-FR" b="1" dirty="0"/>
              <a:t>Influence major initiatives</a:t>
            </a:r>
            <a:r>
              <a:rPr lang="fr-FR" dirty="0"/>
              <a:t>, </a:t>
            </a:r>
            <a:r>
              <a:rPr lang="fr-FR" dirty="0" err="1"/>
              <a:t>including</a:t>
            </a:r>
            <a:r>
              <a:rPr lang="fr-FR" dirty="0"/>
              <a:t> the </a:t>
            </a:r>
            <a:r>
              <a:rPr lang="fr-FR" dirty="0" err="1"/>
              <a:t>revision</a:t>
            </a:r>
            <a:r>
              <a:rPr lang="fr-FR" dirty="0"/>
              <a:t> of the </a:t>
            </a:r>
            <a:r>
              <a:rPr lang="fr-FR" b="1" dirty="0"/>
              <a:t>1966 UNESCO/ILO </a:t>
            </a:r>
            <a:r>
              <a:rPr lang="fr-FR" b="1" dirty="0" err="1"/>
              <a:t>Recommendation</a:t>
            </a:r>
            <a:r>
              <a:rPr lang="fr-FR" dirty="0"/>
              <a:t> and </a:t>
            </a:r>
            <a:r>
              <a:rPr lang="fr-FR" b="1" dirty="0"/>
              <a:t>post-2030 SDG4 </a:t>
            </a:r>
            <a:r>
              <a:rPr lang="fr-FR" b="1" dirty="0" err="1"/>
              <a:t>targets</a:t>
            </a:r>
            <a:r>
              <a:rPr lang="fr-FR" dirty="0"/>
              <a:t>,</a:t>
            </a:r>
          </a:p>
          <a:p>
            <a:pPr marL="114300" lvl="0" indent="0">
              <a:buNone/>
            </a:pPr>
            <a:endParaRPr lang="fr-FR" dirty="0"/>
          </a:p>
          <a:p>
            <a:pPr marL="114300" lvl="0" indent="0">
              <a:buNone/>
            </a:pPr>
            <a:r>
              <a:rPr lang="fr-FR" dirty="0"/>
              <a:t>🌍 </a:t>
            </a:r>
            <a:r>
              <a:rPr lang="fr-FR" b="1" dirty="0"/>
              <a:t>Secure </a:t>
            </a:r>
            <a:r>
              <a:rPr lang="fr-FR" b="1" dirty="0" err="1"/>
              <a:t>our</a:t>
            </a:r>
            <a:r>
              <a:rPr lang="fr-FR" b="1" dirty="0"/>
              <a:t> </a:t>
            </a:r>
            <a:r>
              <a:rPr lang="fr-FR" b="1" dirty="0" err="1"/>
              <a:t>associate</a:t>
            </a:r>
            <a:r>
              <a:rPr lang="fr-FR" b="1" dirty="0"/>
              <a:t> NGO </a:t>
            </a:r>
            <a:r>
              <a:rPr lang="fr-FR" b="1" dirty="0" err="1"/>
              <a:t>status</a:t>
            </a:r>
            <a:r>
              <a:rPr lang="fr-FR" dirty="0"/>
              <a:t> at UNESCO, </a:t>
            </a:r>
            <a:r>
              <a:rPr lang="fr-FR" dirty="0" err="1"/>
              <a:t>consolidating</a:t>
            </a:r>
            <a:r>
              <a:rPr lang="fr-FR" dirty="0"/>
              <a:t>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role</a:t>
            </a:r>
            <a:r>
              <a:rPr lang="fr-FR" dirty="0"/>
              <a:t> as a </a:t>
            </a:r>
            <a:r>
              <a:rPr lang="fr-FR" b="1" dirty="0"/>
              <a:t>key </a:t>
            </a:r>
            <a:r>
              <a:rPr lang="fr-FR" b="1" dirty="0" err="1"/>
              <a:t>player</a:t>
            </a:r>
            <a:r>
              <a:rPr lang="fr-FR" b="1" dirty="0"/>
              <a:t> in </a:t>
            </a:r>
            <a:r>
              <a:rPr lang="fr-FR" b="1" dirty="0" err="1"/>
              <a:t>early</a:t>
            </a:r>
            <a:r>
              <a:rPr lang="fr-FR" b="1" dirty="0"/>
              <a:t> </a:t>
            </a:r>
            <a:r>
              <a:rPr lang="fr-FR" b="1" dirty="0" err="1"/>
              <a:t>childhood</a:t>
            </a:r>
            <a:r>
              <a:rPr lang="fr-FR" b="1" dirty="0"/>
              <a:t> </a:t>
            </a:r>
            <a:r>
              <a:rPr lang="fr-FR" b="1" dirty="0" err="1"/>
              <a:t>education</a:t>
            </a:r>
            <a:r>
              <a:rPr lang="fr-FR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B8ACA0-EFA2-8BBD-6EE0-8D03A35E41B0}"/>
              </a:ext>
            </a:extLst>
          </p:cNvPr>
          <p:cNvSpPr txBox="1"/>
          <p:nvPr/>
        </p:nvSpPr>
        <p:spPr>
          <a:xfrm>
            <a:off x="3506771" y="1418048"/>
            <a:ext cx="274712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🌍 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Poursuivre notre engagement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 à travers des webinaires et des journées internationales,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🌍 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Influencer les initiatives majeures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, notamment la révision de la 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recommandation UNESCO/OIT de 1966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 et les 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objectifs de l'ODD 4 pour l'après-2030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🌍 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Consolider notre statut d'ONG associée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 à l'UNESCO, renforçant ainsi notre rôle d'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acteur clé dans le domaine de l'éducation de la petite enfance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98E880-E72B-5314-1D53-02EC3DDB6FA9}"/>
              </a:ext>
            </a:extLst>
          </p:cNvPr>
          <p:cNvSpPr txBox="1"/>
          <p:nvPr/>
        </p:nvSpPr>
        <p:spPr>
          <a:xfrm>
            <a:off x="6253897" y="1418048"/>
            <a:ext cx="274712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🌍 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Continuar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con 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nuestro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compromiso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 a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través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de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seminarios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web y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jornadas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internacionales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,</a:t>
            </a:r>
          </a:p>
          <a:p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🌍 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Influir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en 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iniciativas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de 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gran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envergadura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, entre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ellas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la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revisión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de la 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Recomendación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de la UNESCO y la OIT de 1966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 y las 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metas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del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ODS 4 para 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después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de 2030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,</a:t>
            </a:r>
          </a:p>
          <a:p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🌍 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Asegurar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nuestra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condición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de ONG 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asociada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 a la UNESCO,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consolidando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nuestro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papel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como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 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actor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clave en la 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educación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de la primera </a:t>
            </a:r>
            <a:endParaRPr lang="fr-FR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936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6"/>
          <p:cNvPicPr preferRelativeResize="0"/>
          <p:nvPr/>
        </p:nvPicPr>
        <p:blipFill rotWithShape="1">
          <a:blip r:embed="rId4">
            <a:alphaModFix/>
          </a:blip>
          <a:srcRect l="7235" t="110" r="42765" b="-110"/>
          <a:stretch/>
        </p:blipFill>
        <p:spPr>
          <a:xfrm>
            <a:off x="0" y="0"/>
            <a:ext cx="4571995" cy="5154728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4926551" y="1064701"/>
            <a:ext cx="3730200" cy="37702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500" dirty="0">
                <a:solidFill>
                  <a:schemeClr val="dk2"/>
                </a:solidFill>
              </a:rPr>
              <a:t>B</a:t>
            </a:r>
            <a:r>
              <a:rPr lang="fr-FR" sz="2000" dirty="0">
                <a:solidFill>
                  <a:schemeClr val="dk2"/>
                </a:solidFill>
              </a:rPr>
              <a:t>uilding a future </a:t>
            </a:r>
            <a:r>
              <a:rPr lang="fr-FR" sz="2000" dirty="0" err="1">
                <a:solidFill>
                  <a:schemeClr val="dk2"/>
                </a:solidFill>
              </a:rPr>
              <a:t>where</a:t>
            </a:r>
            <a:r>
              <a:rPr lang="fr-FR" sz="2000" dirty="0">
                <a:solidFill>
                  <a:schemeClr val="dk2"/>
                </a:solidFill>
              </a:rPr>
              <a:t> </a:t>
            </a:r>
            <a:r>
              <a:rPr lang="fr-FR" sz="2000" dirty="0" err="1">
                <a:solidFill>
                  <a:schemeClr val="dk2"/>
                </a:solidFill>
              </a:rPr>
              <a:t>every</a:t>
            </a:r>
            <a:r>
              <a:rPr lang="fr-FR" sz="2000" dirty="0">
                <a:solidFill>
                  <a:schemeClr val="dk2"/>
                </a:solidFill>
              </a:rPr>
              <a:t> </a:t>
            </a:r>
            <a:r>
              <a:rPr lang="fr-FR" sz="2000" dirty="0" err="1">
                <a:solidFill>
                  <a:schemeClr val="dk2"/>
                </a:solidFill>
              </a:rPr>
              <a:t>child</a:t>
            </a:r>
            <a:r>
              <a:rPr lang="fr-FR" sz="2000" dirty="0">
                <a:solidFill>
                  <a:schemeClr val="dk2"/>
                </a:solidFill>
              </a:rPr>
              <a:t> has </a:t>
            </a:r>
            <a:r>
              <a:rPr lang="fr-FR" sz="2000" dirty="0" err="1">
                <a:solidFill>
                  <a:schemeClr val="dk2"/>
                </a:solidFill>
              </a:rPr>
              <a:t>access</a:t>
            </a:r>
            <a:r>
              <a:rPr lang="fr-FR" sz="2000" dirty="0">
                <a:solidFill>
                  <a:schemeClr val="dk2"/>
                </a:solidFill>
              </a:rPr>
              <a:t> to </a:t>
            </a:r>
            <a:r>
              <a:rPr lang="fr-FR" sz="2000" dirty="0" err="1">
                <a:solidFill>
                  <a:schemeClr val="dk2"/>
                </a:solidFill>
              </a:rPr>
              <a:t>quality</a:t>
            </a:r>
            <a:r>
              <a:rPr lang="fr-FR" sz="2000" dirty="0">
                <a:solidFill>
                  <a:schemeClr val="dk2"/>
                </a:solidFill>
              </a:rPr>
              <a:t> </a:t>
            </a:r>
            <a:r>
              <a:rPr lang="fr-FR" sz="2000" dirty="0" err="1">
                <a:solidFill>
                  <a:schemeClr val="dk2"/>
                </a:solidFill>
              </a:rPr>
              <a:t>early</a:t>
            </a:r>
            <a:r>
              <a:rPr lang="fr-FR" sz="2000" dirty="0">
                <a:solidFill>
                  <a:schemeClr val="dk2"/>
                </a:solidFill>
              </a:rPr>
              <a:t> </a:t>
            </a:r>
            <a:r>
              <a:rPr lang="fr-FR" sz="2000" dirty="0" err="1">
                <a:solidFill>
                  <a:schemeClr val="dk2"/>
                </a:solidFill>
              </a:rPr>
              <a:t>childhood</a:t>
            </a:r>
            <a:r>
              <a:rPr lang="fr-FR" sz="2000" dirty="0">
                <a:solidFill>
                  <a:schemeClr val="dk2"/>
                </a:solidFill>
              </a:rPr>
              <a:t> </a:t>
            </a:r>
            <a:r>
              <a:rPr lang="fr-FR" sz="2000" dirty="0" err="1">
                <a:solidFill>
                  <a:schemeClr val="dk2"/>
                </a:solidFill>
              </a:rPr>
              <a:t>education</a:t>
            </a:r>
            <a:r>
              <a:rPr lang="fr-FR" sz="2000" dirty="0">
                <a:solidFill>
                  <a:schemeClr val="dk2"/>
                </a:solidFill>
              </a:rPr>
              <a:t>.</a:t>
            </a:r>
            <a:br>
              <a:rPr lang="fr-FR" sz="2000" dirty="0">
                <a:solidFill>
                  <a:schemeClr val="dk2"/>
                </a:solidFill>
              </a:rPr>
            </a:b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C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onstruisons un avenir où chaque enfant a accès à une éducation de la petite enfance de qualité.</a:t>
            </a:r>
            <a:br>
              <a:rPr lang="fr-FR" sz="2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C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</a:rPr>
              <a:t>onstruimos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</a:rPr>
              <a:t> un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</a:rPr>
              <a:t>futuro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</a:rPr>
              <a:t>donde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</a:rPr>
              <a:t>cada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</a:rPr>
              <a:t> niño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</a:rPr>
              <a:t>tenga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</a:rPr>
              <a:t>acceso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</a:rPr>
              <a:t> a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</a:rPr>
              <a:t>una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</a:rPr>
              <a:t>educación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</a:rPr>
              <a:t> de la primera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</a:rPr>
              <a:t>infancia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</a:rPr>
              <a:t> de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</a:rPr>
              <a:t>calidad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sz="25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MEP_Presentation_Template_simple" id="{83CC6BCA-F0DB-894A-9319-5CD4E9CF47BF}" vid="{D26551D0-F2A0-9B4F-9A34-2379899C3411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Simple Light</Template>
  <TotalTime>133</TotalTime>
  <Words>1112</Words>
  <Application>Microsoft Macintosh PowerPoint</Application>
  <PresentationFormat>Affichage à l'écran (16:9)</PresentationFormat>
  <Paragraphs>90</Paragraphs>
  <Slides>11</Slides>
  <Notes>11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Apple Color Emoji</vt:lpstr>
      <vt:lpstr>Arial</vt:lpstr>
      <vt:lpstr>Helvetica</vt:lpstr>
      <vt:lpstr>Helvetica Neue</vt:lpstr>
      <vt:lpstr>Simple Light</vt:lpstr>
      <vt:lpstr>Feuille de calcul</vt:lpstr>
      <vt:lpstr>OMEP’s 2025 UNESCO Report:  Three Strategic Axes Rapport OMEP-UNESCO 2025 :  Trois axes stratégiques Informe OMEP-UNESCO 2025:  Tres ejes estratégicos</vt:lpstr>
      <vt:lpstr>How OMEP advanced early childhood education globally in 2025  Comment l’OMEP a fait progresser l’éducation de la petite enfance en 2025  Cómo OMEP avanzó la educación de la primera infancia a nivel mundial en 2025</vt:lpstr>
      <vt:lpstr>3 main areas / 3 axes principaux / 3 ejes principales</vt:lpstr>
      <vt:lpstr>🎯 Axis 1: Expertise and Training – Empowering Educators 🎯 Axe 1 : Expertise et formation – Renforcer les capacités 🎯 Eje 1: Experiencia y formación – Capacitar a los educadores</vt:lpstr>
      <vt:lpstr>🗳️ Axis 2: Advocacy and Political Influence  🗳️ Axe 2 : Plaidoyer et influence politique  🗳️ Eje 2: Abogacía e influencia política </vt:lpstr>
      <vt:lpstr>🤝 Axis 3: Strengthening Partnerships – Amplifying Our Impact 🤝 Axe 3 : Renforcement des partenariats – Amplifier notre impact 🤝 Eje 3: Fortalecimiento de asociaciones – Ampliar nuestro impactos</vt:lpstr>
      <vt:lpstr>🚀 2025: A Transformative Year – The Road Ahead 🚀 2025 : Une année de transformation – Perspectives 2026 🚀 2025: Un año de transformación – El camino hacia adelante</vt:lpstr>
      <vt:lpstr>📌 To continue in 2026 / 📌 Poursuivre en 2026 / 📌 Continuar en 2026</vt:lpstr>
      <vt:lpstr>Building a future where every child has access to quality early childhood education. Construisons un avenir où chaque enfant a accès à une éducation de la petite enfance de qualité. Construimos un futuro donde cada niño tenga acceso a una educación de la primera infancia de calidad.</vt:lpstr>
      <vt:lpstr>Thank you!  Merci !  ¡Gracias!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Gilles PÉTREAULT</dc:creator>
  <cp:lastModifiedBy>PÉTREAULT Gilles</cp:lastModifiedBy>
  <cp:revision>12</cp:revision>
  <dcterms:created xsi:type="dcterms:W3CDTF">2026-07-09T04:54:49Z</dcterms:created>
  <dcterms:modified xsi:type="dcterms:W3CDTF">2026-07-12T05:34:24Z</dcterms:modified>
</cp:coreProperties>
</file>