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7" r:id="rId3"/>
    <p:sldId id="258" r:id="rId4"/>
    <p:sldId id="262" r:id="rId5"/>
    <p:sldId id="263" r:id="rId6"/>
    <p:sldId id="260" r:id="rId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90"/>
    <p:restoredTop sz="94670"/>
  </p:normalViewPr>
  <p:slideViewPr>
    <p:cSldViewPr snapToGrid="0">
      <p:cViewPr varScale="1">
        <p:scale>
          <a:sx n="102" d="100"/>
          <a:sy n="102" d="100"/>
        </p:scale>
        <p:origin x="200" y="9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ccb5251a1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ccb5251a1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ccb5251a1e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ccb5251a1e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>
          <a:extLst>
            <a:ext uri="{FF2B5EF4-FFF2-40B4-BE49-F238E27FC236}">
              <a16:creationId xmlns:a16="http://schemas.microsoft.com/office/drawing/2014/main" id="{2BA88FF0-E793-BFF5-3464-430A7993B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ccb5251a1e_0_3:notes">
            <a:extLst>
              <a:ext uri="{FF2B5EF4-FFF2-40B4-BE49-F238E27FC236}">
                <a16:creationId xmlns:a16="http://schemas.microsoft.com/office/drawing/2014/main" id="{D6829FC5-30F7-6CA1-4366-BB2385EBED2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ccb5251a1e_0_3:notes">
            <a:extLst>
              <a:ext uri="{FF2B5EF4-FFF2-40B4-BE49-F238E27FC236}">
                <a16:creationId xmlns:a16="http://schemas.microsoft.com/office/drawing/2014/main" id="{27324607-2D31-E05E-BAC1-61ACC55E02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5621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>
          <a:extLst>
            <a:ext uri="{FF2B5EF4-FFF2-40B4-BE49-F238E27FC236}">
              <a16:creationId xmlns:a16="http://schemas.microsoft.com/office/drawing/2014/main" id="{DBAF41DD-44FC-DEA3-4667-2A8585A9A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ccb5251a1e_0_3:notes">
            <a:extLst>
              <a:ext uri="{FF2B5EF4-FFF2-40B4-BE49-F238E27FC236}">
                <a16:creationId xmlns:a16="http://schemas.microsoft.com/office/drawing/2014/main" id="{FB919EF0-7600-09C9-604A-114ABA572A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ccb5251a1e_0_3:notes">
            <a:extLst>
              <a:ext uri="{FF2B5EF4-FFF2-40B4-BE49-F238E27FC236}">
                <a16:creationId xmlns:a16="http://schemas.microsoft.com/office/drawing/2014/main" id="{6F6CE973-34C5-13D7-2D74-EC87CDABC4D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23323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ccb5251a1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ccb5251a1e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1228300" y="933512"/>
            <a:ext cx="7023300" cy="145514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l"/>
            <a:r>
              <a:rPr lang="fr-FR" sz="2800" b="1" dirty="0">
                <a:solidFill>
                  <a:schemeClr val="accent1">
                    <a:lumMod val="75000"/>
                  </a:schemeClr>
                </a:solidFill>
              </a:rPr>
              <a:t>Commission francophone de l’OMEP</a:t>
            </a:r>
            <a:br>
              <a:rPr lang="fr-FR" sz="2800" b="1" dirty="0"/>
            </a:br>
            <a:r>
              <a:rPr lang="fr-FR" sz="2800" b="1" dirty="0">
                <a:solidFill>
                  <a:schemeClr val="tx2">
                    <a:lumMod val="50000"/>
                  </a:schemeClr>
                </a:solidFill>
              </a:rPr>
              <a:t>OMEP Francophone Commission</a:t>
            </a:r>
            <a:br>
              <a:rPr lang="fr-FR" sz="2800" b="1" dirty="0"/>
            </a:br>
            <a:r>
              <a:rPr lang="fr-FR" sz="2800" b="1" dirty="0" err="1">
                <a:solidFill>
                  <a:schemeClr val="accent4">
                    <a:lumMod val="75000"/>
                  </a:schemeClr>
                </a:solidFill>
              </a:rPr>
              <a:t>Comisión</a:t>
            </a:r>
            <a:r>
              <a:rPr lang="fr-FR" sz="28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accent4">
                    <a:lumMod val="75000"/>
                  </a:schemeClr>
                </a:solidFill>
              </a:rPr>
              <a:t>Francófona</a:t>
            </a:r>
            <a:r>
              <a:rPr lang="fr-FR" sz="2800" b="1" dirty="0">
                <a:solidFill>
                  <a:schemeClr val="accent4">
                    <a:lumMod val="75000"/>
                  </a:schemeClr>
                </a:solidFill>
              </a:rPr>
              <a:t> de la OMEP</a:t>
            </a:r>
            <a:endParaRPr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1166156" y="2571750"/>
            <a:ext cx="7023300" cy="1162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l" fontAlgn="ctr">
              <a:lnSpc>
                <a:spcPct val="130000"/>
              </a:lnSpc>
              <a:spcBef>
                <a:spcPts val="300"/>
              </a:spcBef>
              <a:buSzPts val="853"/>
            </a:pP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</a:rPr>
              <a:t>Rapport d’activités 2025 &amp; Perspectives 2026</a:t>
            </a:r>
            <a:br>
              <a:rPr lang="fr-FR" sz="2000" b="1" dirty="0"/>
            </a:br>
            <a:r>
              <a:rPr lang="fr-FR" sz="2000" b="1" dirty="0">
                <a:solidFill>
                  <a:schemeClr val="tx2">
                    <a:lumMod val="50000"/>
                  </a:schemeClr>
                </a:solidFill>
              </a:rPr>
              <a:t>2025 Activity Report &amp; 2026 Outlook</a:t>
            </a:r>
          </a:p>
          <a:p>
            <a:pPr marL="0" indent="0" algn="l">
              <a:lnSpc>
                <a:spcPct val="80000"/>
              </a:lnSpc>
              <a:spcBef>
                <a:spcPts val="300"/>
              </a:spcBef>
              <a:buSzPts val="853"/>
            </a:pPr>
            <a:r>
              <a:rPr lang="fr-FR" sz="2000" b="1" dirty="0">
                <a:solidFill>
                  <a:schemeClr val="accent4">
                    <a:lumMod val="75000"/>
                  </a:schemeClr>
                </a:solidFill>
              </a:rPr>
              <a:t>Informe de </a:t>
            </a:r>
            <a:r>
              <a:rPr lang="fr-FR" sz="2000" b="1" dirty="0" err="1">
                <a:solidFill>
                  <a:schemeClr val="accent4">
                    <a:lumMod val="75000"/>
                  </a:schemeClr>
                </a:solidFill>
              </a:rPr>
              <a:t>actividades</a:t>
            </a:r>
            <a:r>
              <a:rPr lang="fr-FR" sz="2000" b="1" dirty="0">
                <a:solidFill>
                  <a:schemeClr val="accent4">
                    <a:lumMod val="75000"/>
                  </a:schemeClr>
                </a:solidFill>
              </a:rPr>
              <a:t> de 2025 y </a:t>
            </a:r>
            <a:r>
              <a:rPr lang="fr-FR" sz="2000" b="1" dirty="0" err="1">
                <a:solidFill>
                  <a:schemeClr val="accent4">
                    <a:lumMod val="75000"/>
                  </a:schemeClr>
                </a:solidFill>
              </a:rPr>
              <a:t>perspectivas</a:t>
            </a:r>
            <a:r>
              <a:rPr lang="fr-FR" sz="2000" b="1" dirty="0">
                <a:solidFill>
                  <a:schemeClr val="accent4">
                    <a:lumMod val="75000"/>
                  </a:schemeClr>
                </a:solidFill>
              </a:rPr>
              <a:t> para 2026</a:t>
            </a: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3"/>
              <a:buNone/>
            </a:pPr>
            <a:endParaRPr sz="2000" dirty="0">
              <a:solidFill>
                <a:srgbClr val="999999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E6009A8-D771-46BF-F43D-51C4626B84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207" y="3968685"/>
            <a:ext cx="3048332" cy="800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8249" y="2678"/>
            <a:ext cx="9143998" cy="5140822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997482" y="1154925"/>
            <a:ext cx="6367800" cy="3423600"/>
          </a:xfrm>
          <a:prstGeom prst="rect">
            <a:avLst/>
          </a:prstGeom>
          <a:effectLst>
            <a:outerShdw blurRad="142875" algn="bl" rotWithShape="0">
              <a:srgbClr val="000000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" sz="30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Renforcer l’impact de l’OMEP </a:t>
            </a:r>
            <a:br>
              <a:rPr lang="es" sz="3000" dirty="0">
                <a:solidFill>
                  <a:srgbClr val="FFFFFF"/>
                </a:solidFill>
              </a:rPr>
            </a:br>
            <a:r>
              <a:rPr lang="fr-FR" sz="3000" dirty="0" err="1">
                <a:solidFill>
                  <a:schemeClr val="tx2">
                    <a:lumMod val="90000"/>
                  </a:schemeClr>
                </a:solidFill>
              </a:rPr>
              <a:t>Enhancing</a:t>
            </a:r>
            <a:r>
              <a:rPr lang="fr-FR" sz="3000" dirty="0">
                <a:solidFill>
                  <a:schemeClr val="tx2">
                    <a:lumMod val="90000"/>
                  </a:schemeClr>
                </a:solidFill>
              </a:rPr>
              <a:t> the impact of OMEP </a:t>
            </a:r>
            <a:r>
              <a:rPr lang="fr-FR" sz="3000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Potenciar</a:t>
            </a:r>
            <a:r>
              <a:rPr lang="fr-FR" sz="3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el </a:t>
            </a:r>
            <a:r>
              <a:rPr lang="fr-FR" sz="3000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impacto</a:t>
            </a:r>
            <a:r>
              <a:rPr lang="fr-FR" sz="3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de la OMEP</a:t>
            </a:r>
            <a:endParaRPr sz="30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4503750" y="4178325"/>
            <a:ext cx="3254400" cy="400200"/>
          </a:xfrm>
          <a:prstGeom prst="rect">
            <a:avLst/>
          </a:prstGeom>
          <a:noFill/>
          <a:ln>
            <a:noFill/>
          </a:ln>
          <a:effectLst>
            <a:outerShdw blurRad="71438" algn="bl" rotWithShape="0">
              <a:srgbClr val="000000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i="1" dirty="0">
              <a:solidFill>
                <a:srgbClr val="FFFFFF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19C665-5E6F-4C26-BE16-3455CF6A56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1661" y="379128"/>
            <a:ext cx="2211975" cy="58079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1054692" y="89918"/>
            <a:ext cx="649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r>
              <a:rPr lang="fr-FR" sz="2700" b="1" dirty="0"/>
              <a:t>🎯 </a:t>
            </a:r>
            <a:r>
              <a:rPr lang="fr-FR" sz="2700" b="1" dirty="0">
                <a:solidFill>
                  <a:schemeClr val="accent1">
                    <a:lumMod val="75000"/>
                  </a:schemeClr>
                </a:solidFill>
              </a:rPr>
              <a:t>Mandat et cadre stratégique</a:t>
            </a:r>
            <a:br>
              <a:rPr lang="fr-FR" sz="2700" b="1" dirty="0"/>
            </a:br>
            <a:r>
              <a:rPr lang="fr-FR" sz="2700" b="1" dirty="0"/>
              <a:t>🎯 </a:t>
            </a:r>
            <a:r>
              <a:rPr lang="fr-FR" sz="2700" b="1" dirty="0">
                <a:solidFill>
                  <a:schemeClr val="tx2">
                    <a:lumMod val="50000"/>
                  </a:schemeClr>
                </a:solidFill>
              </a:rPr>
              <a:t>Mandate and Strategic Framework </a:t>
            </a:r>
            <a:br>
              <a:rPr lang="fr-FR" sz="27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fr-FR" sz="2700" b="1" dirty="0"/>
              <a:t>🎯 </a:t>
            </a:r>
            <a:r>
              <a:rPr lang="fr-FR" sz="2700" b="1" dirty="0">
                <a:solidFill>
                  <a:schemeClr val="accent4">
                    <a:lumMod val="75000"/>
                  </a:schemeClr>
                </a:solidFill>
              </a:rPr>
              <a:t>Mandato y </a:t>
            </a:r>
            <a:r>
              <a:rPr lang="fr-FR" sz="2700" b="1" dirty="0" err="1">
                <a:solidFill>
                  <a:schemeClr val="accent4">
                    <a:lumMod val="75000"/>
                  </a:schemeClr>
                </a:solidFill>
              </a:rPr>
              <a:t>marco</a:t>
            </a:r>
            <a:r>
              <a:rPr lang="fr-FR" sz="27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sz="2700" b="1" dirty="0" err="1">
                <a:solidFill>
                  <a:schemeClr val="accent4">
                    <a:lumMod val="75000"/>
                  </a:schemeClr>
                </a:solidFill>
              </a:rPr>
              <a:t>estratégico</a:t>
            </a:r>
            <a:br>
              <a:rPr lang="fr-FR" dirty="0"/>
            </a:br>
            <a:endParaRPr dirty="0">
              <a:solidFill>
                <a:schemeClr val="dk2"/>
              </a:solidFill>
            </a:endParaRPr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1125663" y="1404379"/>
            <a:ext cx="7689863" cy="37391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>
              <a:buNone/>
            </a:pPr>
            <a:r>
              <a:rPr lang="fr-FR" b="1" dirty="0"/>
              <a:t>🇫🇷 </a:t>
            </a:r>
            <a:r>
              <a:rPr lang="fr-FR" dirty="0">
                <a:solidFill>
                  <a:schemeClr val="accent1"/>
                </a:solidFill>
              </a:rPr>
              <a:t>Renforcer le plaidoyer politique de l’OMEP - Produire et partager des connaissances </a:t>
            </a:r>
            <a:r>
              <a:rPr lang="fr-FR" b="1" dirty="0">
                <a:solidFill>
                  <a:schemeClr val="accent1"/>
                </a:solidFill>
              </a:rPr>
              <a:t>en français</a:t>
            </a:r>
            <a:r>
              <a:rPr lang="fr-FR" dirty="0">
                <a:solidFill>
                  <a:schemeClr val="accent1"/>
                </a:solidFill>
              </a:rPr>
              <a:t> - Créer des liens entre comités francophones et partenaires internationaux - </a:t>
            </a:r>
            <a:r>
              <a:rPr lang="fr-FR" b="1" dirty="0">
                <a:solidFill>
                  <a:schemeClr val="accent1"/>
                </a:solidFill>
              </a:rPr>
              <a:t>12 comités</a:t>
            </a:r>
            <a:r>
              <a:rPr lang="fr-FR" dirty="0">
                <a:solidFill>
                  <a:schemeClr val="accent1"/>
                </a:solidFill>
              </a:rPr>
              <a:t> (9 Afrique, 1 Amérique du Nord, 2 Europe + 1 membre individuel)</a:t>
            </a:r>
          </a:p>
          <a:p>
            <a:pPr marL="0" lvl="0" indent="0">
              <a:buNone/>
            </a:pPr>
            <a:r>
              <a:rPr lang="fr-FR" b="1" dirty="0"/>
              <a:t>🇬🇧</a:t>
            </a:r>
            <a:r>
              <a:rPr lang="fr-FR" dirty="0"/>
              <a:t>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Strengthen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OMEP’s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political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advocacy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 -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Produce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 and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share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knowledge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fr-FR" b="1" dirty="0">
                <a:solidFill>
                  <a:schemeClr val="tx2">
                    <a:lumMod val="50000"/>
                  </a:schemeClr>
                </a:solidFill>
              </a:rPr>
              <a:t>in French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 -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Build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 bridges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between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 Francophone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committees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 and international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partners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 - </a:t>
            </a:r>
            <a:r>
              <a:rPr lang="fr-FR" b="1" dirty="0">
                <a:solidFill>
                  <a:schemeClr val="tx2">
                    <a:lumMod val="50000"/>
                  </a:schemeClr>
                </a:solidFill>
              </a:rPr>
              <a:t>12 </a:t>
            </a:r>
            <a:r>
              <a:rPr lang="fr-FR" b="1" dirty="0" err="1">
                <a:solidFill>
                  <a:schemeClr val="tx2">
                    <a:lumMod val="50000"/>
                  </a:schemeClr>
                </a:solidFill>
              </a:rPr>
              <a:t>committees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 (9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Africa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, 1 North America, 2 Europe + 1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individual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member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)</a:t>
            </a:r>
          </a:p>
          <a:p>
            <a:pPr marL="0" lvl="0" indent="0">
              <a:buNone/>
            </a:pPr>
            <a:r>
              <a:rPr lang="fr-FR" b="1" dirty="0"/>
              <a:t>🇪🇸</a:t>
            </a:r>
            <a:r>
              <a:rPr lang="fr-FR" dirty="0"/>
              <a:t>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Fortalecer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la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abogacía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política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de OMEP -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Producir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y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compartir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conocimientos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b="1" dirty="0">
                <a:solidFill>
                  <a:schemeClr val="accent4">
                    <a:lumMod val="75000"/>
                  </a:schemeClr>
                </a:solidFill>
              </a:rPr>
              <a:t>en </a:t>
            </a:r>
            <a:r>
              <a:rPr lang="fr-FR" b="1" dirty="0" err="1">
                <a:solidFill>
                  <a:schemeClr val="accent4">
                    <a:lumMod val="75000"/>
                  </a:schemeClr>
                </a:solidFill>
              </a:rPr>
              <a:t>francés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-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Crear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vínculos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entre comités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francófonos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y socios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internacionales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- </a:t>
            </a:r>
            <a:r>
              <a:rPr lang="fr-FR" b="1" dirty="0">
                <a:solidFill>
                  <a:schemeClr val="accent4">
                    <a:lumMod val="75000"/>
                  </a:schemeClr>
                </a:solidFill>
              </a:rPr>
              <a:t>12 comités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(9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África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, 1 América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del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Norte, 2 Europa + 1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miembro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individual</a:t>
            </a:r>
            <a:endParaRPr lang="fr-FR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6ED8E39-6619-4FC4-CFD1-8067C40174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2142" y="4577704"/>
            <a:ext cx="1812389" cy="47587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6">
          <a:extLst>
            <a:ext uri="{FF2B5EF4-FFF2-40B4-BE49-F238E27FC236}">
              <a16:creationId xmlns:a16="http://schemas.microsoft.com/office/drawing/2014/main" id="{FB498147-401D-1498-B474-009A486BC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>
            <a:extLst>
              <a:ext uri="{FF2B5EF4-FFF2-40B4-BE49-F238E27FC236}">
                <a16:creationId xmlns:a16="http://schemas.microsoft.com/office/drawing/2014/main" id="{71FA5CD8-972E-F703-8728-CBCB6F3C36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4692" y="89918"/>
            <a:ext cx="649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r>
              <a:rPr lang="fr-FR" sz="2700" b="1" dirty="0">
                <a:solidFill>
                  <a:schemeClr val="accent1">
                    <a:lumMod val="75000"/>
                  </a:schemeClr>
                </a:solidFill>
              </a:rPr>
              <a:t>📈 Activités réalisées en 2025</a:t>
            </a:r>
            <a:br>
              <a:rPr lang="fr-FR" sz="2700" b="1" dirty="0"/>
            </a:br>
            <a:r>
              <a:rPr lang="fr-FR" sz="2700" b="1" dirty="0">
                <a:solidFill>
                  <a:schemeClr val="accent1">
                    <a:lumMod val="75000"/>
                  </a:schemeClr>
                </a:solidFill>
              </a:rPr>
              <a:t>📈</a:t>
            </a:r>
            <a:r>
              <a:rPr lang="fr-FR" sz="2700" b="1" dirty="0"/>
              <a:t> </a:t>
            </a:r>
            <a:r>
              <a:rPr lang="fr-FR" sz="2700" b="1" dirty="0" err="1">
                <a:solidFill>
                  <a:schemeClr val="tx2">
                    <a:lumMod val="50000"/>
                  </a:schemeClr>
                </a:solidFill>
              </a:rPr>
              <a:t>Activities</a:t>
            </a:r>
            <a:r>
              <a:rPr lang="fr-FR" sz="27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fr-FR" sz="2700" b="1" dirty="0" err="1">
                <a:solidFill>
                  <a:schemeClr val="tx2">
                    <a:lumMod val="50000"/>
                  </a:schemeClr>
                </a:solidFill>
              </a:rPr>
              <a:t>carried</a:t>
            </a:r>
            <a:r>
              <a:rPr lang="fr-FR" sz="2700" b="1" dirty="0">
                <a:solidFill>
                  <a:schemeClr val="tx2">
                    <a:lumMod val="50000"/>
                  </a:schemeClr>
                </a:solidFill>
              </a:rPr>
              <a:t> out in 2025</a:t>
            </a:r>
            <a:br>
              <a:rPr lang="fr-FR" sz="27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fr-FR" sz="2700" b="1" dirty="0">
                <a:solidFill>
                  <a:schemeClr val="accent1">
                    <a:lumMod val="75000"/>
                  </a:schemeClr>
                </a:solidFill>
              </a:rPr>
              <a:t>📈</a:t>
            </a:r>
            <a:r>
              <a:rPr lang="fr-FR" sz="2700" b="1" dirty="0"/>
              <a:t> </a:t>
            </a:r>
            <a:r>
              <a:rPr lang="fr-FR" sz="2700" b="1" dirty="0" err="1">
                <a:solidFill>
                  <a:schemeClr val="accent4">
                    <a:lumMod val="75000"/>
                  </a:schemeClr>
                </a:solidFill>
              </a:rPr>
              <a:t>Actividades</a:t>
            </a:r>
            <a:r>
              <a:rPr lang="fr-FR" sz="27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sz="2700" b="1" dirty="0" err="1">
                <a:solidFill>
                  <a:schemeClr val="accent4">
                    <a:lumMod val="75000"/>
                  </a:schemeClr>
                </a:solidFill>
              </a:rPr>
              <a:t>realizadas</a:t>
            </a:r>
            <a:r>
              <a:rPr lang="fr-FR" sz="2700" b="1" dirty="0">
                <a:solidFill>
                  <a:schemeClr val="accent4">
                    <a:lumMod val="75000"/>
                  </a:schemeClr>
                </a:solidFill>
              </a:rPr>
              <a:t> en 2025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68" name="Google Shape;68;p15">
            <a:extLst>
              <a:ext uri="{FF2B5EF4-FFF2-40B4-BE49-F238E27FC236}">
                <a16:creationId xmlns:a16="http://schemas.microsoft.com/office/drawing/2014/main" id="{C3DCF4BA-A324-7A0F-0C17-83D901A0B19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25663" y="1404379"/>
            <a:ext cx="7689863" cy="37391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>
              <a:buNone/>
            </a:pPr>
            <a:r>
              <a:rPr lang="fr-FR" b="1" dirty="0"/>
              <a:t>🇫🇷 </a:t>
            </a:r>
            <a:r>
              <a:rPr lang="fr-FR" dirty="0">
                <a:solidFill>
                  <a:schemeClr val="accent1"/>
                </a:solidFill>
              </a:rPr>
              <a:t>3 webinaires pédagogiques (125-140 participants) - 2 sessions UNESCO (français/anglais) - Table ronde à Colmar (juillet 2025) 2 symposiums à Bologne - 25 documents référencés sur </a:t>
            </a:r>
            <a:r>
              <a:rPr lang="fr-FR" dirty="0" err="1">
                <a:solidFill>
                  <a:schemeClr val="accent1"/>
                </a:solidFill>
              </a:rPr>
              <a:t>omepworld.org</a:t>
            </a:r>
            <a:endParaRPr lang="fr-FR" dirty="0">
              <a:solidFill>
                <a:schemeClr val="accent1"/>
              </a:solidFill>
            </a:endParaRPr>
          </a:p>
          <a:p>
            <a:pPr marL="0" lvl="0" indent="0">
              <a:buNone/>
            </a:pPr>
            <a:endParaRPr lang="fr-FR" dirty="0">
              <a:solidFill>
                <a:schemeClr val="accent1"/>
              </a:solidFill>
            </a:endParaRPr>
          </a:p>
          <a:p>
            <a:pPr marL="0" lvl="0" indent="0">
              <a:buNone/>
            </a:pPr>
            <a:r>
              <a:rPr lang="fr-FR" b="1" dirty="0"/>
              <a:t>🇬🇧</a:t>
            </a:r>
            <a:r>
              <a:rPr lang="fr-FR" dirty="0"/>
              <a:t> 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3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pedagogical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 webinars (125-140 participants) - 2 UNESCO sessions (French/English) - Round table in Colmar (July 2025) - 2 symposiums in Bologna - 25 documents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referenced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 on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omepworld.org</a:t>
            </a:r>
            <a:endParaRPr lang="fr-FR" dirty="0">
              <a:solidFill>
                <a:schemeClr val="tx2">
                  <a:lumMod val="50000"/>
                </a:schemeClr>
              </a:solidFill>
            </a:endParaRPr>
          </a:p>
          <a:p>
            <a:pPr marL="0" lvl="0" indent="0">
              <a:buNone/>
            </a:pPr>
            <a:endParaRPr lang="fr-FR" dirty="0">
              <a:solidFill>
                <a:schemeClr val="tx2">
                  <a:lumMod val="50000"/>
                </a:schemeClr>
              </a:solidFill>
            </a:endParaRPr>
          </a:p>
          <a:p>
            <a:pPr marL="0" lvl="0" indent="0">
              <a:buNone/>
            </a:pPr>
            <a:r>
              <a:rPr lang="fr-FR" b="1" dirty="0"/>
              <a:t>🇪🇸</a:t>
            </a:r>
            <a:r>
              <a:rPr lang="fr-FR" dirty="0"/>
              <a:t> 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3 webinars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pedagógicos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(125-140 participantes) - 2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sesiones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UNESCO (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francés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/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inglés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) - Mesa redonda en Colmar (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julio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2025) - 2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simposios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en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Bolonia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- 25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documentos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referenciados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en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omepworld.org</a:t>
            </a:r>
            <a:endParaRPr lang="fr-FR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B7629B7-7E25-AA36-F1CE-0AABB07B04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2142" y="4577704"/>
            <a:ext cx="1812389" cy="475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272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6">
          <a:extLst>
            <a:ext uri="{FF2B5EF4-FFF2-40B4-BE49-F238E27FC236}">
              <a16:creationId xmlns:a16="http://schemas.microsoft.com/office/drawing/2014/main" id="{C82EF647-826E-694A-972F-DE9BFEE86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>
            <a:extLst>
              <a:ext uri="{FF2B5EF4-FFF2-40B4-BE49-F238E27FC236}">
                <a16:creationId xmlns:a16="http://schemas.microsoft.com/office/drawing/2014/main" id="{91CC5BD0-53EA-0F2F-B2B0-30104FF430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4692" y="89918"/>
            <a:ext cx="649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fr-FR" sz="2000" b="1" dirty="0">
                <a:solidFill>
                  <a:schemeClr val="accent1">
                    <a:lumMod val="75000"/>
                  </a:schemeClr>
                </a:solidFill>
              </a:rPr>
              <a:t>🚀 Projets pour 2026 et 2027</a:t>
            </a:r>
            <a:br>
              <a:rPr lang="fr-FR" sz="2000" b="1" dirty="0"/>
            </a:br>
            <a:r>
              <a:rPr lang="fr-FR" sz="2000" b="1" dirty="0">
                <a:solidFill>
                  <a:schemeClr val="tx2">
                    <a:lumMod val="50000"/>
                  </a:schemeClr>
                </a:solidFill>
              </a:rPr>
              <a:t>🚀 Plans for 2026 and 2027</a:t>
            </a:r>
            <a:br>
              <a:rPr lang="fr-FR" sz="20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fr-FR" sz="2000" b="1" dirty="0">
                <a:solidFill>
                  <a:schemeClr val="accent4">
                    <a:lumMod val="75000"/>
                  </a:schemeClr>
                </a:solidFill>
              </a:rPr>
              <a:t>🚀 </a:t>
            </a:r>
            <a:r>
              <a:rPr lang="fr-FR" sz="2000" b="1" dirty="0" err="1">
                <a:solidFill>
                  <a:schemeClr val="accent4">
                    <a:lumMod val="75000"/>
                  </a:schemeClr>
                </a:solidFill>
              </a:rPr>
              <a:t>Proyectos</a:t>
            </a:r>
            <a:r>
              <a:rPr lang="fr-FR" sz="2000" b="1" dirty="0">
                <a:solidFill>
                  <a:schemeClr val="accent4">
                    <a:lumMod val="75000"/>
                  </a:schemeClr>
                </a:solidFill>
              </a:rPr>
              <a:t> para 2026 y 2027</a:t>
            </a:r>
            <a:endParaRPr sz="2400" dirty="0">
              <a:solidFill>
                <a:schemeClr val="dk2"/>
              </a:solidFill>
            </a:endParaRPr>
          </a:p>
        </p:txBody>
      </p:sp>
      <p:sp>
        <p:nvSpPr>
          <p:cNvPr id="68" name="Google Shape;68;p15">
            <a:extLst>
              <a:ext uri="{FF2B5EF4-FFF2-40B4-BE49-F238E27FC236}">
                <a16:creationId xmlns:a16="http://schemas.microsoft.com/office/drawing/2014/main" id="{F836E74D-4FC8-D912-DAA3-801BAF0223A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54692" y="1149476"/>
            <a:ext cx="7689863" cy="419025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>
              <a:buNone/>
            </a:pPr>
            <a:r>
              <a:rPr lang="fr-FR" b="1" dirty="0"/>
              <a:t>🇫🇷 </a:t>
            </a:r>
            <a:r>
              <a:rPr lang="fr-FR" dirty="0">
                <a:solidFill>
                  <a:schemeClr val="accent1"/>
                </a:solidFill>
              </a:rPr>
              <a:t>Série de webinaires avec l’UNESCO - Numérique et IA en petite enfance - Formation des professionnels - EPPE pour populations e, situation d’urgence - Voyages d’études à Paris (février/novembre 2026) - Prix Gaston Mialaret pour les jeunes chercheurs</a:t>
            </a:r>
          </a:p>
          <a:p>
            <a:pPr marL="0" lvl="0" indent="0">
              <a:buNone/>
            </a:pPr>
            <a:br>
              <a:rPr lang="fr-FR" dirty="0">
                <a:solidFill>
                  <a:schemeClr val="accent1"/>
                </a:solidFill>
              </a:rPr>
            </a:br>
            <a:r>
              <a:rPr lang="fr-FR" b="1" dirty="0"/>
              <a:t>🇬🇧</a:t>
            </a:r>
            <a:r>
              <a:rPr lang="fr-FR" dirty="0"/>
              <a:t>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Series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 of webinars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with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 UNESCO – Digital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technology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 and AI in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early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childhood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 – Training for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professionals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 – Early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childhood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education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 and care for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vulnerable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 groups and in emergency situations – Study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visits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 to Paris (February/November 2026) – Gaston Mialaret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Prize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 for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young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researchers</a:t>
            </a:r>
            <a:endParaRPr lang="fr-FR" dirty="0">
              <a:solidFill>
                <a:schemeClr val="tx2">
                  <a:lumMod val="50000"/>
                </a:schemeClr>
              </a:solidFill>
            </a:endParaRPr>
          </a:p>
          <a:p>
            <a:pPr marL="0" lvl="0" indent="0">
              <a:buNone/>
            </a:pPr>
            <a:endParaRPr lang="fr-FR" dirty="0">
              <a:solidFill>
                <a:schemeClr val="tx2">
                  <a:lumMod val="50000"/>
                </a:schemeClr>
              </a:solidFill>
            </a:endParaRPr>
          </a:p>
          <a:p>
            <a:pPr marL="0" lvl="0" indent="0">
              <a:buNone/>
            </a:pPr>
            <a:r>
              <a:rPr lang="fr-FR" b="1" dirty="0"/>
              <a:t>🇪🇸</a:t>
            </a:r>
            <a:r>
              <a:rPr lang="fr-FR" dirty="0"/>
              <a:t> 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Serie de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seminarios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web con la UNESCO -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Tecnología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digital e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inteligencia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artificial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en la primera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infancia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-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Formación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de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profesionales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-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Centros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de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educación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preescolar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para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poblaciones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en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situación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de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emergencia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-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Viajes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de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estudios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a París (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febrero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/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noviembre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de 2026) -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Premio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Gaston Mialaret para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jóvenes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dirty="0" err="1">
                <a:solidFill>
                  <a:schemeClr val="accent4">
                    <a:lumMod val="75000"/>
                  </a:schemeClr>
                </a:solidFill>
              </a:rPr>
              <a:t>investigadores</a:t>
            </a:r>
            <a:endParaRPr lang="fr-FR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CA9ED37-DEB1-1F8F-3D92-D7CDA9C791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2142" y="4577704"/>
            <a:ext cx="1812389" cy="475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887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>
            <a:off x="929100" y="993616"/>
            <a:ext cx="7285800" cy="204668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lvl="0">
              <a:spcBef>
                <a:spcPts val="3000"/>
              </a:spcBef>
            </a:pPr>
            <a:r>
              <a:rPr lang="fr-FR" sz="3200" b="1" dirty="0"/>
              <a:t>🙏 </a:t>
            </a:r>
            <a:r>
              <a:rPr lang="fr-FR" sz="3200" b="1" dirty="0">
                <a:solidFill>
                  <a:schemeClr val="accent1"/>
                </a:solidFill>
              </a:rPr>
              <a:t>Merci !</a:t>
            </a:r>
            <a:br>
              <a:rPr lang="fr-FR" sz="3200" b="1" dirty="0"/>
            </a:br>
            <a:r>
              <a:rPr lang="fr-FR" sz="3200" b="1" i="1" dirty="0" err="1">
                <a:solidFill>
                  <a:schemeClr val="accent2">
                    <a:lumMod val="50000"/>
                    <a:lumOff val="50000"/>
                  </a:schemeClr>
                </a:solidFill>
              </a:rPr>
              <a:t>Thank</a:t>
            </a:r>
            <a:r>
              <a:rPr lang="fr-FR" sz="3200" b="1" i="1" dirty="0">
                <a:solidFill>
                  <a:schemeClr val="accent2">
                    <a:lumMod val="50000"/>
                    <a:lumOff val="50000"/>
                  </a:schemeClr>
                </a:solidFill>
              </a:rPr>
              <a:t> </a:t>
            </a:r>
            <a:r>
              <a:rPr lang="fr-FR" sz="3200" b="1" i="1" dirty="0" err="1">
                <a:solidFill>
                  <a:schemeClr val="accent2">
                    <a:lumMod val="50000"/>
                    <a:lumOff val="50000"/>
                  </a:schemeClr>
                </a:solidFill>
              </a:rPr>
              <a:t>you</a:t>
            </a:r>
            <a:r>
              <a:rPr lang="fr-FR" sz="3200" b="1" i="1" dirty="0">
                <a:solidFill>
                  <a:schemeClr val="accent2">
                    <a:lumMod val="50000"/>
                    <a:lumOff val="50000"/>
                  </a:schemeClr>
                </a:solidFill>
              </a:rPr>
              <a:t>!</a:t>
            </a:r>
            <a:br>
              <a:rPr lang="fr-FR" sz="3200" b="1" i="1" dirty="0">
                <a:solidFill>
                  <a:schemeClr val="accent2">
                    <a:lumMod val="50000"/>
                    <a:lumOff val="50000"/>
                  </a:schemeClr>
                </a:solidFill>
              </a:rPr>
            </a:br>
            <a:r>
              <a:rPr lang="fr-FR" sz="3200" b="1" i="1" dirty="0">
                <a:solidFill>
                  <a:schemeClr val="accent4">
                    <a:lumMod val="75000"/>
                  </a:schemeClr>
                </a:solidFill>
              </a:rPr>
              <a:t>¡Gracias!</a:t>
            </a:r>
            <a:endParaRPr sz="30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8D7E957-EF5E-1964-690F-A2B75AD63A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3530" y="3142696"/>
            <a:ext cx="4976939" cy="130679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MEP_Presentation_Template_simple" id="{83CC6BCA-F0DB-894A-9319-5CD4E9CF47BF}" vid="{D26551D0-F2A0-9B4F-9A34-2379899C3411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Simple Light</Template>
  <TotalTime>40</TotalTime>
  <Words>506</Words>
  <Application>Microsoft Macintosh PowerPoint</Application>
  <PresentationFormat>Affichage à l'écran (16:9)</PresentationFormat>
  <Paragraphs>20</Paragraphs>
  <Slides>6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8" baseType="lpstr">
      <vt:lpstr>Arial</vt:lpstr>
      <vt:lpstr>Simple Light</vt:lpstr>
      <vt:lpstr>Commission francophone de l’OMEP OMEP Francophone Commission Comisión Francófona de la OMEP</vt:lpstr>
      <vt:lpstr>Renforcer l’impact de l’OMEP  Enhancing the impact of OMEP Potenciar el impacto de la OMEP</vt:lpstr>
      <vt:lpstr>🎯 Mandat et cadre stratégique 🎯 Mandate and Strategic Framework  🎯 Mandato y marco estratégico </vt:lpstr>
      <vt:lpstr>📈 Activités réalisées en 2025 📈 Activities carried out in 2025 📈 Actividades realizadas en 2025</vt:lpstr>
      <vt:lpstr>🚀 Projets pour 2026 et 2027 🚀 Plans for 2026 and 2027 🚀 Proyectos para 2026 y 2027</vt:lpstr>
      <vt:lpstr>🙏 Merci ! Thank you! ¡Gracias!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Gilles PÉTREAULT</dc:creator>
  <cp:lastModifiedBy>Gilles PÉTREAULT</cp:lastModifiedBy>
  <cp:revision>2</cp:revision>
  <dcterms:created xsi:type="dcterms:W3CDTF">2026-07-08T10:08:25Z</dcterms:created>
  <dcterms:modified xsi:type="dcterms:W3CDTF">2026-07-08T10:48:36Z</dcterms:modified>
</cp:coreProperties>
</file>